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5"/>
  </p:notesMasterIdLst>
  <p:handoutMasterIdLst>
    <p:handoutMasterId r:id="rId1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7099300" cy="1022985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FFFF"/>
    <a:srgbClr val="CC6633"/>
    <a:srgbClr val="007A87"/>
    <a:srgbClr val="FF0000"/>
    <a:srgbClr val="C0C0C0"/>
    <a:srgbClr val="969696"/>
    <a:srgbClr val="C0D4E6"/>
    <a:srgbClr val="004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9480" autoAdjust="0"/>
  </p:normalViewPr>
  <p:slideViewPr>
    <p:cSldViewPr>
      <p:cViewPr varScale="1">
        <p:scale>
          <a:sx n="63" d="100"/>
          <a:sy n="63" d="100"/>
        </p:scale>
        <p:origin x="-120" y="-5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673D2793-F107-4024-BB99-626142DDCBB4}" type="slidenum">
              <a:rPr lang="en-US"/>
              <a:pPr/>
              <a:t>‹#›</a:t>
            </a:fld>
            <a:endParaRPr lang="en-US"/>
          </a:p>
        </p:txBody>
      </p:sp>
    </p:spTree>
    <p:extLst>
      <p:ext uri="{BB962C8B-B14F-4D97-AF65-F5344CB8AC3E}">
        <p14:creationId xmlns:p14="http://schemas.microsoft.com/office/powerpoint/2010/main" val="2080568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90600" y="766763"/>
            <a:ext cx="5118100" cy="3836987"/>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59338"/>
            <a:ext cx="5680075" cy="4603750"/>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5F85340F-02B0-4027-8D18-768E0623DE9C}" type="slidenum">
              <a:rPr lang="en-US"/>
              <a:pPr/>
              <a:t>‹#›</a:t>
            </a:fld>
            <a:endParaRPr lang="en-US"/>
          </a:p>
        </p:txBody>
      </p:sp>
    </p:spTree>
    <p:extLst>
      <p:ext uri="{BB962C8B-B14F-4D97-AF65-F5344CB8AC3E}">
        <p14:creationId xmlns:p14="http://schemas.microsoft.com/office/powerpoint/2010/main" val="26906484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6763"/>
            <a:ext cx="5114925" cy="38369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85340F-02B0-4027-8D18-768E0623DE9C}" type="slidenum">
              <a:rPr lang="en-US" smtClean="0"/>
              <a:pPr/>
              <a:t>3</a:t>
            </a:fld>
            <a:endParaRPr lang="en-US"/>
          </a:p>
        </p:txBody>
      </p:sp>
    </p:spTree>
    <p:extLst>
      <p:ext uri="{BB962C8B-B14F-4D97-AF65-F5344CB8AC3E}">
        <p14:creationId xmlns:p14="http://schemas.microsoft.com/office/powerpoint/2010/main" val="379585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6763"/>
            <a:ext cx="5114925" cy="3836987"/>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mtClean="0"/>
              <a:t>In order to keep the solution of the finite difference solution numerically stable different criteria must be observed</a:t>
            </a:r>
          </a:p>
          <a:p>
            <a:endParaRPr lang="da-DK"/>
          </a:p>
        </p:txBody>
      </p:sp>
      <p:sp>
        <p:nvSpPr>
          <p:cNvPr id="4" name="Slide Number Placeholder 3"/>
          <p:cNvSpPr>
            <a:spLocks noGrp="1"/>
          </p:cNvSpPr>
          <p:nvPr>
            <p:ph type="sldNum" sz="quarter" idx="10"/>
          </p:nvPr>
        </p:nvSpPr>
        <p:spPr/>
        <p:txBody>
          <a:bodyPr/>
          <a:lstStyle/>
          <a:p>
            <a:fld id="{5F85340F-02B0-4027-8D18-768E0623DE9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7950" y="0"/>
            <a:ext cx="8928100" cy="6742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9.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4.w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11.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da-DK" dirty="0" smtClean="0">
                <a:solidFill>
                  <a:srgbClr val="FFFFFF"/>
                </a:solidFill>
              </a:rPr>
              <a:t>1D HYDRODYNAMIC THEORY</a:t>
            </a:r>
            <a:endParaRPr lang="en-US" dirty="0">
              <a:solidFill>
                <a:srgbClr val="FFFFFF"/>
              </a:solidFill>
            </a:endParaRPr>
          </a:p>
        </p:txBody>
      </p:sp>
      <p:sp>
        <p:nvSpPr>
          <p:cNvPr id="2" name="Subtitle 1"/>
          <p:cNvSpPr>
            <a:spLocks noGrp="1"/>
          </p:cNvSpPr>
          <p:nvPr>
            <p:ph type="subTitle" idx="1"/>
          </p:nvPr>
        </p:nvSpPr>
        <p:spPr/>
        <p:txBody>
          <a:bodyPr/>
          <a:lstStyle/>
          <a:p>
            <a:r>
              <a:rPr lang="en-GB" sz="2400" dirty="0">
                <a:solidFill>
                  <a:srgbClr val="FFFFFF"/>
                </a:solidFill>
              </a:rPr>
              <a:t>MIKE </a:t>
            </a:r>
            <a:r>
              <a:rPr lang="en-GB" sz="2400" dirty="0" smtClean="0">
                <a:solidFill>
                  <a:srgbClr val="FFFFFF"/>
                </a:solidFill>
              </a:rPr>
              <a:t>11</a:t>
            </a:r>
            <a:endParaRPr lang="en-GB" sz="2400" dirty="0">
              <a:solidFill>
                <a:srgbClr val="FFFFFF"/>
              </a:solidFill>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ChangeArrowheads="1"/>
          </p:cNvSpPr>
          <p:nvPr/>
        </p:nvSpPr>
        <p:spPr bwMode="auto">
          <a:xfrm>
            <a:off x="827088" y="2276475"/>
            <a:ext cx="3816350" cy="3960813"/>
          </a:xfrm>
          <a:prstGeom prst="roundRect">
            <a:avLst>
              <a:gd name="adj" fmla="val 16667"/>
            </a:avLst>
          </a:prstGeom>
          <a:solidFill>
            <a:schemeClr val="bg2"/>
          </a:solidFill>
          <a:ln w="28575">
            <a:solidFill>
              <a:schemeClr val="accent1"/>
            </a:solidFill>
            <a:round/>
            <a:headEnd type="none" w="sm" len="sm"/>
            <a:tailEnd type="none" w="sm" len="sm"/>
          </a:ln>
          <a:effectLst/>
        </p:spPr>
        <p:txBody>
          <a:bodyPr wrap="none" anchor="ctr"/>
          <a:lstStyle/>
          <a:p>
            <a:endParaRPr lang="da-DK"/>
          </a:p>
        </p:txBody>
      </p:sp>
      <p:sp>
        <p:nvSpPr>
          <p:cNvPr id="71683" name="Text Box 3"/>
          <p:cNvSpPr txBox="1">
            <a:spLocks noChangeArrowheads="1"/>
          </p:cNvSpPr>
          <p:nvPr/>
        </p:nvSpPr>
        <p:spPr bwMode="auto">
          <a:xfrm>
            <a:off x="900113" y="2513013"/>
            <a:ext cx="4249737" cy="3481387"/>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dirty="0" smtClean="0">
                <a:solidFill>
                  <a:srgbClr val="FFFFFF"/>
                </a:solidFill>
                <a:latin typeface="Arial"/>
              </a:rPr>
              <a:t>Fully Dynamic Wave</a:t>
            </a:r>
            <a:r>
              <a:rPr lang="en-GB" sz="1800" b="1" dirty="0" smtClean="0">
                <a:solidFill>
                  <a:srgbClr val="FFFFFF"/>
                </a:solidFill>
                <a:effectLst>
                  <a:outerShdw blurRad="38100" dist="38100" dir="2700000" algn="tl">
                    <a:srgbClr val="C0C0C0"/>
                  </a:outerShdw>
                </a:effectLst>
                <a:latin typeface="Arial"/>
              </a:rPr>
              <a:t>:</a:t>
            </a:r>
          </a:p>
          <a:p>
            <a:pPr defTabSz="762000"/>
            <a:endParaRPr lang="en-GB" sz="1800" dirty="0" smtClean="0">
              <a:solidFill>
                <a:srgbClr val="FFFFFF"/>
              </a:solidFill>
              <a:latin typeface="Arial"/>
            </a:endParaRPr>
          </a:p>
          <a:p>
            <a:pPr defTabSz="762000"/>
            <a:r>
              <a:rPr lang="en-GB" sz="1800" b="1" dirty="0" smtClean="0">
                <a:solidFill>
                  <a:srgbClr val="FFFFFF"/>
                </a:solidFill>
                <a:latin typeface="Arial"/>
              </a:rPr>
              <a:t>Includes:</a:t>
            </a:r>
            <a:endParaRPr lang="en-GB" sz="1800" dirty="0" smtClean="0">
              <a:solidFill>
                <a:srgbClr val="FFFFFF"/>
              </a:solidFill>
              <a:latin typeface="Arial"/>
            </a:endParaRPr>
          </a:p>
          <a:p>
            <a:pPr defTabSz="762000"/>
            <a:r>
              <a:rPr lang="en-GB" sz="1600" dirty="0" smtClean="0">
                <a:solidFill>
                  <a:srgbClr val="FFFFFF"/>
                </a:solidFill>
                <a:latin typeface="Arial"/>
              </a:rPr>
              <a:t>    1. Bed Friction Term	</a:t>
            </a:r>
          </a:p>
          <a:p>
            <a:pPr defTabSz="762000"/>
            <a:r>
              <a:rPr lang="en-GB" sz="1600" dirty="0" smtClean="0">
                <a:solidFill>
                  <a:srgbClr val="FFFFFF"/>
                </a:solidFill>
                <a:latin typeface="Arial"/>
              </a:rPr>
              <a:t>    2. Gravity Term</a:t>
            </a:r>
          </a:p>
          <a:p>
            <a:pPr defTabSz="762000"/>
            <a:r>
              <a:rPr lang="en-GB" sz="1800" dirty="0" smtClean="0">
                <a:solidFill>
                  <a:srgbClr val="FFFFFF"/>
                </a:solidFill>
                <a:latin typeface="Arial"/>
              </a:rPr>
              <a:t>   </a:t>
            </a:r>
            <a:r>
              <a:rPr lang="en-GB" sz="1600" dirty="0" smtClean="0">
                <a:solidFill>
                  <a:srgbClr val="FFFFFF"/>
                </a:solidFill>
                <a:latin typeface="Arial"/>
              </a:rPr>
              <a:t>3. Hydrostatic Gradient Term</a:t>
            </a:r>
          </a:p>
          <a:p>
            <a:pPr defTabSz="762000"/>
            <a:r>
              <a:rPr lang="en-GB" sz="1800" b="1" dirty="0" smtClean="0">
                <a:solidFill>
                  <a:srgbClr val="FFFFFF"/>
                </a:solidFill>
                <a:latin typeface="Arial"/>
              </a:rPr>
              <a:t>   </a:t>
            </a:r>
            <a:r>
              <a:rPr lang="en-GB" sz="1800" b="1" dirty="0" smtClean="0">
                <a:solidFill>
                  <a:schemeClr val="tx2"/>
                </a:solidFill>
                <a:latin typeface="Arial"/>
              </a:rPr>
              <a:t>4. Acceleration Term</a:t>
            </a:r>
            <a:endParaRPr lang="en-GB" sz="1600" b="1" dirty="0" smtClean="0">
              <a:solidFill>
                <a:schemeClr val="tx2"/>
              </a:solidFill>
              <a:latin typeface="Arial"/>
            </a:endParaRPr>
          </a:p>
          <a:p>
            <a:pPr defTabSz="762000"/>
            <a:endParaRPr lang="en-GB" sz="1800" b="1" dirty="0" smtClean="0">
              <a:solidFill>
                <a:schemeClr val="tx2"/>
              </a:solidFill>
              <a:latin typeface="Arial"/>
            </a:endParaRPr>
          </a:p>
          <a:p>
            <a:pPr defTabSz="762000"/>
            <a:r>
              <a:rPr lang="en-GB" sz="1800" b="1" dirty="0" smtClean="0">
                <a:solidFill>
                  <a:srgbClr val="FFFFFF"/>
                </a:solidFill>
                <a:latin typeface="Arial"/>
              </a:rPr>
              <a:t>Applications:</a:t>
            </a:r>
            <a:endParaRPr lang="en-GB" sz="1800" dirty="0" smtClean="0">
              <a:solidFill>
                <a:srgbClr val="FFFFFF"/>
              </a:solidFill>
              <a:latin typeface="Arial"/>
            </a:endParaRPr>
          </a:p>
          <a:p>
            <a:pPr defTabSz="762000"/>
            <a:r>
              <a:rPr lang="en-GB" sz="1600" dirty="0" smtClean="0">
                <a:solidFill>
                  <a:srgbClr val="FFFFFF"/>
                </a:solidFill>
                <a:latin typeface="Arial"/>
              </a:rPr>
              <a:t>  +  Fast Transients</a:t>
            </a:r>
          </a:p>
          <a:p>
            <a:pPr defTabSz="762000"/>
            <a:r>
              <a:rPr lang="en-GB" sz="1600" dirty="0" smtClean="0">
                <a:solidFill>
                  <a:srgbClr val="FFFFFF"/>
                </a:solidFill>
                <a:latin typeface="Arial"/>
              </a:rPr>
              <a:t>  +  Tidal Flows</a:t>
            </a:r>
          </a:p>
          <a:p>
            <a:pPr defTabSz="762000"/>
            <a:r>
              <a:rPr lang="en-GB" sz="1600" dirty="0" smtClean="0">
                <a:solidFill>
                  <a:srgbClr val="FFFFFF"/>
                </a:solidFill>
                <a:latin typeface="Arial"/>
              </a:rPr>
              <a:t>  +  Rapidly changing backwater effects</a:t>
            </a:r>
          </a:p>
          <a:p>
            <a:pPr defTabSz="762000"/>
            <a:r>
              <a:rPr lang="en-GB" sz="1600" dirty="0" smtClean="0">
                <a:solidFill>
                  <a:srgbClr val="FFFFFF"/>
                </a:solidFill>
                <a:latin typeface="Arial"/>
              </a:rPr>
              <a:t>  +  Flood waves</a:t>
            </a:r>
            <a:endParaRPr lang="en-GB" sz="1600" dirty="0">
              <a:solidFill>
                <a:srgbClr val="FFFFFF"/>
              </a:solidFill>
              <a:latin typeface="Arial"/>
            </a:endParaRPr>
          </a:p>
        </p:txBody>
      </p:sp>
      <p:sp>
        <p:nvSpPr>
          <p:cNvPr id="71685" name="Rectangle 5"/>
          <p:cNvSpPr>
            <a:spLocks noChangeArrowheads="1"/>
          </p:cNvSpPr>
          <p:nvPr/>
        </p:nvSpPr>
        <p:spPr bwMode="auto">
          <a:xfrm>
            <a:off x="179512" y="854224"/>
            <a:ext cx="6769100" cy="990600"/>
          </a:xfrm>
          <a:prstGeom prst="rect">
            <a:avLst/>
          </a:prstGeom>
          <a:noFill/>
          <a:ln w="9525">
            <a:noFill/>
            <a:miter lim="800000"/>
            <a:headEnd/>
            <a:tailEnd/>
          </a:ln>
          <a:effectLst/>
        </p:spPr>
        <p:txBody>
          <a:bodyPr anchor="ctr"/>
          <a:lstStyle/>
          <a:p>
            <a:r>
              <a:rPr lang="en-US" dirty="0">
                <a:solidFill>
                  <a:srgbClr val="FFFFFF"/>
                </a:solidFill>
              </a:rPr>
              <a:t>Fully Dynamic Wave</a:t>
            </a:r>
          </a:p>
        </p:txBody>
      </p:sp>
      <p:grpSp>
        <p:nvGrpSpPr>
          <p:cNvPr id="71686" name="Group 6"/>
          <p:cNvGrpSpPr>
            <a:grpSpLocks/>
          </p:cNvGrpSpPr>
          <p:nvPr/>
        </p:nvGrpSpPr>
        <p:grpSpPr bwMode="auto">
          <a:xfrm>
            <a:off x="1116013" y="2357430"/>
            <a:ext cx="8027987" cy="2701925"/>
            <a:chOff x="703" y="1480"/>
            <a:chExt cx="5057" cy="1702"/>
          </a:xfrm>
        </p:grpSpPr>
        <p:sp>
          <p:nvSpPr>
            <p:cNvPr id="71687" name="Text Box 7"/>
            <p:cNvSpPr txBox="1">
              <a:spLocks noChangeArrowheads="1"/>
            </p:cNvSpPr>
            <p:nvPr/>
          </p:nvSpPr>
          <p:spPr bwMode="auto">
            <a:xfrm>
              <a:off x="3083" y="1480"/>
              <a:ext cx="2677" cy="1702"/>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US" sz="1800" b="1" dirty="0">
                  <a:solidFill>
                    <a:srgbClr val="FFFFFF"/>
                  </a:solidFill>
                  <a:latin typeface="Arial" charset="0"/>
                </a:rPr>
                <a:t>HIGHER ORDER</a:t>
              </a:r>
            </a:p>
            <a:p>
              <a:pPr defTabSz="762000" eaLnBrk="0" hangingPunct="0">
                <a:spcBef>
                  <a:spcPct val="50000"/>
                </a:spcBef>
              </a:pPr>
              <a:r>
                <a:rPr lang="en-US" sz="1800" b="1" dirty="0">
                  <a:solidFill>
                    <a:srgbClr val="FFFFFF"/>
                  </a:solidFill>
                  <a:latin typeface="Arial" charset="0"/>
                </a:rPr>
                <a:t>FULLY DYNAMIC WAVE:</a:t>
              </a:r>
            </a:p>
            <a:p>
              <a:pPr defTabSz="762000"/>
              <a:endParaRPr lang="en-US" sz="1800" dirty="0">
                <a:solidFill>
                  <a:srgbClr val="FFFFFF"/>
                </a:solidFill>
                <a:latin typeface="Arial" charset="0"/>
              </a:endParaRPr>
            </a:p>
            <a:p>
              <a:pPr defTabSz="762000"/>
              <a:r>
                <a:rPr lang="en-US" sz="1800" b="1" dirty="0">
                  <a:solidFill>
                    <a:srgbClr val="FFFFFF"/>
                  </a:solidFill>
                  <a:latin typeface="Arial" charset="0"/>
                </a:rPr>
                <a:t>Modified Bed Friction Term</a:t>
              </a:r>
            </a:p>
            <a:p>
              <a:pPr defTabSz="762000"/>
              <a:endParaRPr lang="en-US" sz="1800" b="1" dirty="0">
                <a:solidFill>
                  <a:srgbClr val="FFFFFF"/>
                </a:solidFill>
                <a:latin typeface="Arial" charset="0"/>
              </a:endParaRPr>
            </a:p>
            <a:p>
              <a:pPr defTabSz="762000"/>
              <a:endParaRPr lang="en-US" sz="1800" b="1" dirty="0">
                <a:solidFill>
                  <a:srgbClr val="FFFFFF"/>
                </a:solidFill>
                <a:latin typeface="Arial" charset="0"/>
              </a:endParaRPr>
            </a:p>
            <a:p>
              <a:pPr defTabSz="762000"/>
              <a:endParaRPr lang="en-US" sz="1800" b="1" dirty="0">
                <a:solidFill>
                  <a:srgbClr val="FFFFFF"/>
                </a:solidFill>
                <a:latin typeface="Arial" charset="0"/>
              </a:endParaRPr>
            </a:p>
            <a:p>
              <a:pPr defTabSz="762000"/>
              <a:endParaRPr lang="en-US" sz="1800" b="1" dirty="0">
                <a:solidFill>
                  <a:srgbClr val="FFFFFF"/>
                </a:solidFill>
                <a:latin typeface="Arial" charset="0"/>
              </a:endParaRPr>
            </a:p>
            <a:p>
              <a:pPr defTabSz="762000"/>
              <a:r>
                <a:rPr lang="en-US" sz="1800" b="1" dirty="0">
                  <a:solidFill>
                    <a:srgbClr val="FFFFFF"/>
                  </a:solidFill>
                  <a:latin typeface="Arial" charset="0"/>
                </a:rPr>
                <a:t>Steep Channels</a:t>
              </a:r>
              <a:endParaRPr lang="en-US" sz="1600" dirty="0">
                <a:solidFill>
                  <a:srgbClr val="FFFFFF"/>
                </a:solidFill>
                <a:latin typeface="Arial" charset="0"/>
              </a:endParaRPr>
            </a:p>
          </p:txBody>
        </p:sp>
        <p:sp>
          <p:nvSpPr>
            <p:cNvPr id="71688" name="Rectangle 8"/>
            <p:cNvSpPr>
              <a:spLocks noChangeArrowheads="1"/>
            </p:cNvSpPr>
            <p:nvPr/>
          </p:nvSpPr>
          <p:spPr bwMode="auto">
            <a:xfrm>
              <a:off x="703" y="2115"/>
              <a:ext cx="1270" cy="181"/>
            </a:xfrm>
            <a:prstGeom prst="rect">
              <a:avLst/>
            </a:prstGeom>
            <a:noFill/>
            <a:ln w="28575">
              <a:solidFill>
                <a:srgbClr val="FF0000"/>
              </a:solidFill>
              <a:miter lim="800000"/>
              <a:headEnd/>
              <a:tailEnd/>
            </a:ln>
            <a:effectLst/>
          </p:spPr>
          <p:txBody>
            <a:bodyPr wrap="none" anchor="ctr"/>
            <a:lstStyle/>
            <a:p>
              <a:endParaRPr lang="da-DK">
                <a:solidFill>
                  <a:srgbClr val="FFFFFF"/>
                </a:solidFill>
              </a:endParaRPr>
            </a:p>
          </p:txBody>
        </p:sp>
        <p:sp>
          <p:nvSpPr>
            <p:cNvPr id="71689" name="Line 9"/>
            <p:cNvSpPr>
              <a:spLocks noChangeShapeType="1"/>
            </p:cNvSpPr>
            <p:nvPr/>
          </p:nvSpPr>
          <p:spPr bwMode="auto">
            <a:xfrm>
              <a:off x="1973" y="2205"/>
              <a:ext cx="1133" cy="0"/>
            </a:xfrm>
            <a:prstGeom prst="line">
              <a:avLst/>
            </a:prstGeom>
            <a:noFill/>
            <a:ln w="28575">
              <a:solidFill>
                <a:srgbClr val="FF0000"/>
              </a:solidFill>
              <a:round/>
              <a:headEnd/>
              <a:tailEnd type="triangle" w="lg" len="med"/>
            </a:ln>
            <a:effectLst/>
          </p:spPr>
          <p:txBody>
            <a:bodyPr/>
            <a:lstStyle/>
            <a:p>
              <a:endParaRPr lang="da-DK">
                <a:solidFill>
                  <a:srgbClr val="FFFFFF"/>
                </a:solidFill>
              </a:endParaRPr>
            </a:p>
          </p:txBody>
        </p:sp>
        <p:sp>
          <p:nvSpPr>
            <p:cNvPr id="71690" name="Line 10"/>
            <p:cNvSpPr>
              <a:spLocks noChangeShapeType="1"/>
            </p:cNvSpPr>
            <p:nvPr/>
          </p:nvSpPr>
          <p:spPr bwMode="auto">
            <a:xfrm>
              <a:off x="1565" y="3067"/>
              <a:ext cx="1542" cy="0"/>
            </a:xfrm>
            <a:prstGeom prst="line">
              <a:avLst/>
            </a:prstGeom>
            <a:noFill/>
            <a:ln w="28575">
              <a:solidFill>
                <a:schemeClr val="accent2"/>
              </a:solidFill>
              <a:round/>
              <a:headEnd/>
              <a:tailEnd type="triangle" w="lg" len="med"/>
            </a:ln>
            <a:effectLst/>
          </p:spPr>
          <p:txBody>
            <a:bodyPr/>
            <a:lstStyle/>
            <a:p>
              <a:endParaRPr lang="da-DK">
                <a:solidFill>
                  <a:srgbClr val="FFFFFF"/>
                </a:solidFill>
              </a:endParaRPr>
            </a:p>
          </p:txBody>
        </p:sp>
        <p:sp>
          <p:nvSpPr>
            <p:cNvPr id="11" name="Rectangle 8"/>
            <p:cNvSpPr>
              <a:spLocks noChangeArrowheads="1"/>
            </p:cNvSpPr>
            <p:nvPr/>
          </p:nvSpPr>
          <p:spPr bwMode="auto">
            <a:xfrm>
              <a:off x="710" y="2110"/>
              <a:ext cx="1270" cy="181"/>
            </a:xfrm>
            <a:prstGeom prst="rect">
              <a:avLst/>
            </a:prstGeom>
            <a:noFill/>
            <a:ln w="28575">
              <a:solidFill>
                <a:schemeClr val="accent2"/>
              </a:solidFill>
              <a:miter lim="800000"/>
              <a:headEnd/>
              <a:tailEnd/>
            </a:ln>
            <a:effectLst/>
          </p:spPr>
          <p:txBody>
            <a:bodyPr wrap="none" anchor="ctr"/>
            <a:lstStyle/>
            <a:p>
              <a:endParaRPr lang="da-DK">
                <a:solidFill>
                  <a:srgbClr val="FFFFFF"/>
                </a:solidFill>
              </a:endParaRPr>
            </a:p>
          </p:txBody>
        </p:sp>
        <p:sp>
          <p:nvSpPr>
            <p:cNvPr id="12" name="Line 9"/>
            <p:cNvSpPr>
              <a:spLocks noChangeShapeType="1"/>
            </p:cNvSpPr>
            <p:nvPr/>
          </p:nvSpPr>
          <p:spPr bwMode="auto">
            <a:xfrm>
              <a:off x="1980" y="2200"/>
              <a:ext cx="1133" cy="0"/>
            </a:xfrm>
            <a:prstGeom prst="line">
              <a:avLst/>
            </a:prstGeom>
            <a:noFill/>
            <a:ln w="28575">
              <a:solidFill>
                <a:schemeClr val="accent2"/>
              </a:solidFill>
              <a:round/>
              <a:headEnd/>
              <a:tailEnd type="triangle" w="lg" len="med"/>
            </a:ln>
            <a:effectLst/>
          </p:spPr>
          <p:txBody>
            <a:bodyPr/>
            <a:lstStyle/>
            <a:p>
              <a:endParaRPr lang="da-DK">
                <a:solidFill>
                  <a:srgbClr val="FFFFFF"/>
                </a:solidFill>
              </a:endParaRPr>
            </a:p>
          </p:txBody>
        </p:sp>
      </p:grpSp>
      <p:sp>
        <p:nvSpPr>
          <p:cNvPr id="71691" name="Rectangle 11"/>
          <p:cNvSpPr>
            <a:spLocks noGrp="1" noChangeArrowheads="1"/>
          </p:cNvSpPr>
          <p:nvPr>
            <p:ph type="title"/>
          </p:nvPr>
        </p:nvSpPr>
        <p:spPr>
          <a:noFill/>
          <a:ln/>
        </p:spPr>
        <p:txBody>
          <a:bodyPr/>
          <a:lstStyle/>
          <a:p>
            <a:r>
              <a:rPr lang="da-DK" dirty="0" err="1" smtClean="0">
                <a:solidFill>
                  <a:srgbClr val="FFFFFF"/>
                </a:solidFill>
              </a:rPr>
              <a:t>Wave</a:t>
            </a:r>
            <a:r>
              <a:rPr lang="da-DK" dirty="0" smtClean="0">
                <a:solidFill>
                  <a:srgbClr val="FFFFFF"/>
                </a:solidFill>
              </a:rPr>
              <a:t> </a:t>
            </a:r>
            <a:r>
              <a:rPr lang="da-DK" dirty="0" err="1" smtClean="0">
                <a:solidFill>
                  <a:srgbClr val="FFFFFF"/>
                </a:solidFill>
              </a:rPr>
              <a:t>approximations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79388" y="854224"/>
            <a:ext cx="6769100" cy="990600"/>
          </a:xfrm>
          <a:prstGeom prst="rect">
            <a:avLst/>
          </a:prstGeom>
          <a:noFill/>
          <a:ln w="9525">
            <a:noFill/>
            <a:miter lim="800000"/>
            <a:headEnd/>
            <a:tailEnd/>
          </a:ln>
          <a:effectLst/>
        </p:spPr>
        <p:txBody>
          <a:bodyPr anchor="ctr"/>
          <a:lstStyle/>
          <a:p>
            <a:r>
              <a:rPr lang="en-US" dirty="0">
                <a:solidFill>
                  <a:srgbClr val="FFFFFF"/>
                </a:solidFill>
              </a:rPr>
              <a:t>6 Point Abbott-</a:t>
            </a:r>
            <a:r>
              <a:rPr lang="en-US" dirty="0" err="1">
                <a:solidFill>
                  <a:srgbClr val="FFFFFF"/>
                </a:solidFill>
              </a:rPr>
              <a:t>Ionescu</a:t>
            </a:r>
            <a:r>
              <a:rPr lang="en-US" dirty="0">
                <a:solidFill>
                  <a:srgbClr val="FFFFFF"/>
                </a:solidFill>
              </a:rPr>
              <a:t> FD Scheme</a:t>
            </a:r>
          </a:p>
        </p:txBody>
      </p:sp>
      <p:grpSp>
        <p:nvGrpSpPr>
          <p:cNvPr id="72708" name="Group 4"/>
          <p:cNvGrpSpPr>
            <a:grpSpLocks/>
          </p:cNvGrpSpPr>
          <p:nvPr/>
        </p:nvGrpSpPr>
        <p:grpSpPr bwMode="auto">
          <a:xfrm>
            <a:off x="3643306" y="3429000"/>
            <a:ext cx="5195888" cy="1223963"/>
            <a:chOff x="975" y="2205"/>
            <a:chExt cx="3590" cy="817"/>
          </a:xfrm>
          <a:solidFill>
            <a:srgbClr val="AFFFFF"/>
          </a:solidFill>
        </p:grpSpPr>
        <p:sp>
          <p:nvSpPr>
            <p:cNvPr id="72709" name="Rectangle 5"/>
            <p:cNvSpPr>
              <a:spLocks noChangeArrowheads="1"/>
            </p:cNvSpPr>
            <p:nvPr/>
          </p:nvSpPr>
          <p:spPr bwMode="auto">
            <a:xfrm>
              <a:off x="975" y="2205"/>
              <a:ext cx="3590" cy="817"/>
            </a:xfrm>
            <a:prstGeom prst="rect">
              <a:avLst/>
            </a:prstGeom>
            <a:grpFill/>
            <a:ln w="12700">
              <a:solidFill>
                <a:schemeClr val="tx1"/>
              </a:solidFill>
              <a:miter lim="800000"/>
              <a:headEnd/>
              <a:tailEnd/>
            </a:ln>
            <a:effectLst/>
          </p:spPr>
          <p:txBody>
            <a:bodyPr wrap="none" anchor="ctr"/>
            <a:lstStyle/>
            <a:p>
              <a:endParaRPr lang="da-DK">
                <a:solidFill>
                  <a:schemeClr val="tx2"/>
                </a:solidFill>
              </a:endParaRPr>
            </a:p>
          </p:txBody>
        </p:sp>
        <p:sp>
          <p:nvSpPr>
            <p:cNvPr id="72710" name="Rectangle 6"/>
            <p:cNvSpPr>
              <a:spLocks noChangeArrowheads="1"/>
            </p:cNvSpPr>
            <p:nvPr/>
          </p:nvSpPr>
          <p:spPr bwMode="auto">
            <a:xfrm>
              <a:off x="1500" y="2268"/>
              <a:ext cx="220" cy="226"/>
            </a:xfrm>
            <a:prstGeom prst="rect">
              <a:avLst/>
            </a:prstGeom>
            <a:grpFill/>
            <a:ln w="9525">
              <a:noFill/>
              <a:miter lim="800000"/>
              <a:headEnd/>
              <a:tailEnd/>
            </a:ln>
            <a:effectLst/>
          </p:spPr>
          <p:txBody>
            <a:bodyPr lIns="92075" tIns="46038" rIns="92075" bIns="46038">
              <a:spAutoFit/>
            </a:bodyPr>
            <a:lstStyle/>
            <a:p>
              <a:pPr defTabSz="762000" eaLnBrk="0" hangingPunct="0"/>
              <a:r>
                <a:rPr lang="en-GB" sz="1600" b="1">
                  <a:solidFill>
                    <a:schemeClr val="tx2"/>
                  </a:solidFill>
                  <a:latin typeface="Arial" charset="0"/>
                </a:rPr>
                <a:t>Q</a:t>
              </a:r>
            </a:p>
          </p:txBody>
        </p:sp>
        <p:sp>
          <p:nvSpPr>
            <p:cNvPr id="72711" name="Oval 7"/>
            <p:cNvSpPr>
              <a:spLocks noChangeArrowheads="1"/>
            </p:cNvSpPr>
            <p:nvPr/>
          </p:nvSpPr>
          <p:spPr bwMode="auto">
            <a:xfrm>
              <a:off x="1632" y="2507"/>
              <a:ext cx="101"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12" name="Rectangle 8"/>
            <p:cNvSpPr>
              <a:spLocks noChangeArrowheads="1"/>
            </p:cNvSpPr>
            <p:nvPr/>
          </p:nvSpPr>
          <p:spPr bwMode="auto">
            <a:xfrm>
              <a:off x="2677" y="2429"/>
              <a:ext cx="221" cy="226"/>
            </a:xfrm>
            <a:prstGeom prst="rect">
              <a:avLst/>
            </a:prstGeom>
            <a:grpFill/>
            <a:ln w="9525">
              <a:noFill/>
              <a:miter lim="800000"/>
              <a:headEnd/>
              <a:tailEnd/>
            </a:ln>
            <a:effectLst/>
          </p:spPr>
          <p:txBody>
            <a:bodyPr lIns="92075" tIns="46038" rIns="92075" bIns="46038">
              <a:spAutoFit/>
            </a:bodyPr>
            <a:lstStyle/>
            <a:p>
              <a:pPr defTabSz="762000" eaLnBrk="0" hangingPunct="0"/>
              <a:r>
                <a:rPr lang="en-GB" sz="1600" b="1">
                  <a:solidFill>
                    <a:schemeClr val="tx2"/>
                  </a:solidFill>
                  <a:latin typeface="Arial" charset="0"/>
                </a:rPr>
                <a:t>Q</a:t>
              </a:r>
            </a:p>
          </p:txBody>
        </p:sp>
        <p:sp>
          <p:nvSpPr>
            <p:cNvPr id="72713" name="Freeform 9"/>
            <p:cNvSpPr>
              <a:spLocks/>
            </p:cNvSpPr>
            <p:nvPr/>
          </p:nvSpPr>
          <p:spPr bwMode="auto">
            <a:xfrm>
              <a:off x="1137" y="2514"/>
              <a:ext cx="3387" cy="293"/>
            </a:xfrm>
            <a:custGeom>
              <a:avLst/>
              <a:gdLst/>
              <a:ahLst/>
              <a:cxnLst>
                <a:cxn ang="0">
                  <a:pos x="14" y="225"/>
                </a:cxn>
                <a:cxn ang="0">
                  <a:pos x="54" y="210"/>
                </a:cxn>
                <a:cxn ang="0">
                  <a:pos x="94" y="188"/>
                </a:cxn>
                <a:cxn ang="0">
                  <a:pos x="135" y="165"/>
                </a:cxn>
                <a:cxn ang="0">
                  <a:pos x="181" y="135"/>
                </a:cxn>
                <a:cxn ang="0">
                  <a:pos x="221" y="120"/>
                </a:cxn>
                <a:cxn ang="0">
                  <a:pos x="275" y="83"/>
                </a:cxn>
                <a:cxn ang="0">
                  <a:pos x="322" y="60"/>
                </a:cxn>
                <a:cxn ang="0">
                  <a:pos x="375" y="45"/>
                </a:cxn>
                <a:cxn ang="0">
                  <a:pos x="415" y="30"/>
                </a:cxn>
                <a:cxn ang="0">
                  <a:pos x="455" y="8"/>
                </a:cxn>
                <a:cxn ang="0">
                  <a:pos x="495" y="8"/>
                </a:cxn>
                <a:cxn ang="0">
                  <a:pos x="535" y="0"/>
                </a:cxn>
                <a:cxn ang="0">
                  <a:pos x="582" y="0"/>
                </a:cxn>
                <a:cxn ang="0">
                  <a:pos x="622" y="0"/>
                </a:cxn>
                <a:cxn ang="0">
                  <a:pos x="682" y="0"/>
                </a:cxn>
                <a:cxn ang="0">
                  <a:pos x="755" y="0"/>
                </a:cxn>
                <a:cxn ang="0">
                  <a:pos x="803" y="0"/>
                </a:cxn>
                <a:cxn ang="0">
                  <a:pos x="849" y="8"/>
                </a:cxn>
                <a:cxn ang="0">
                  <a:pos x="889" y="30"/>
                </a:cxn>
                <a:cxn ang="0">
                  <a:pos x="936" y="38"/>
                </a:cxn>
                <a:cxn ang="0">
                  <a:pos x="989" y="53"/>
                </a:cxn>
                <a:cxn ang="0">
                  <a:pos x="1036" y="75"/>
                </a:cxn>
                <a:cxn ang="0">
                  <a:pos x="1096" y="90"/>
                </a:cxn>
                <a:cxn ang="0">
                  <a:pos x="1136" y="113"/>
                </a:cxn>
                <a:cxn ang="0">
                  <a:pos x="1196" y="135"/>
                </a:cxn>
                <a:cxn ang="0">
                  <a:pos x="1257" y="158"/>
                </a:cxn>
                <a:cxn ang="0">
                  <a:pos x="1303" y="173"/>
                </a:cxn>
                <a:cxn ang="0">
                  <a:pos x="1363" y="188"/>
                </a:cxn>
                <a:cxn ang="0">
                  <a:pos x="1436" y="210"/>
                </a:cxn>
                <a:cxn ang="0">
                  <a:pos x="1537" y="225"/>
                </a:cxn>
                <a:cxn ang="0">
                  <a:pos x="1617" y="225"/>
                </a:cxn>
                <a:cxn ang="0">
                  <a:pos x="1684" y="248"/>
                </a:cxn>
                <a:cxn ang="0">
                  <a:pos x="1764" y="255"/>
                </a:cxn>
                <a:cxn ang="0">
                  <a:pos x="1817" y="255"/>
                </a:cxn>
                <a:cxn ang="0">
                  <a:pos x="1871" y="255"/>
                </a:cxn>
                <a:cxn ang="0">
                  <a:pos x="1924" y="255"/>
                </a:cxn>
                <a:cxn ang="0">
                  <a:pos x="1971" y="255"/>
                </a:cxn>
                <a:cxn ang="0">
                  <a:pos x="2058" y="255"/>
                </a:cxn>
                <a:cxn ang="0">
                  <a:pos x="2104" y="255"/>
                </a:cxn>
                <a:cxn ang="0">
                  <a:pos x="2178" y="233"/>
                </a:cxn>
                <a:cxn ang="0">
                  <a:pos x="2258" y="203"/>
                </a:cxn>
                <a:cxn ang="0">
                  <a:pos x="2344" y="165"/>
                </a:cxn>
                <a:cxn ang="0">
                  <a:pos x="2425" y="128"/>
                </a:cxn>
                <a:cxn ang="0">
                  <a:pos x="2478" y="98"/>
                </a:cxn>
                <a:cxn ang="0">
                  <a:pos x="2518" y="60"/>
                </a:cxn>
                <a:cxn ang="0">
                  <a:pos x="2552" y="30"/>
                </a:cxn>
                <a:cxn ang="0">
                  <a:pos x="2563" y="15"/>
                </a:cxn>
              </a:cxnLst>
              <a:rect l="0" t="0" r="r" b="b"/>
              <a:pathLst>
                <a:path w="2573" h="256">
                  <a:moveTo>
                    <a:pt x="0" y="255"/>
                  </a:moveTo>
                  <a:lnTo>
                    <a:pt x="14" y="225"/>
                  </a:lnTo>
                  <a:lnTo>
                    <a:pt x="34" y="225"/>
                  </a:lnTo>
                  <a:lnTo>
                    <a:pt x="54" y="210"/>
                  </a:lnTo>
                  <a:lnTo>
                    <a:pt x="74" y="195"/>
                  </a:lnTo>
                  <a:lnTo>
                    <a:pt x="94" y="188"/>
                  </a:lnTo>
                  <a:lnTo>
                    <a:pt x="114" y="173"/>
                  </a:lnTo>
                  <a:lnTo>
                    <a:pt x="135" y="165"/>
                  </a:lnTo>
                  <a:lnTo>
                    <a:pt x="162" y="150"/>
                  </a:lnTo>
                  <a:lnTo>
                    <a:pt x="181" y="135"/>
                  </a:lnTo>
                  <a:lnTo>
                    <a:pt x="202" y="128"/>
                  </a:lnTo>
                  <a:lnTo>
                    <a:pt x="221" y="120"/>
                  </a:lnTo>
                  <a:lnTo>
                    <a:pt x="242" y="98"/>
                  </a:lnTo>
                  <a:lnTo>
                    <a:pt x="275" y="83"/>
                  </a:lnTo>
                  <a:lnTo>
                    <a:pt x="301" y="75"/>
                  </a:lnTo>
                  <a:lnTo>
                    <a:pt x="322" y="60"/>
                  </a:lnTo>
                  <a:lnTo>
                    <a:pt x="341" y="53"/>
                  </a:lnTo>
                  <a:lnTo>
                    <a:pt x="375" y="45"/>
                  </a:lnTo>
                  <a:lnTo>
                    <a:pt x="395" y="30"/>
                  </a:lnTo>
                  <a:lnTo>
                    <a:pt x="415" y="30"/>
                  </a:lnTo>
                  <a:lnTo>
                    <a:pt x="435" y="15"/>
                  </a:lnTo>
                  <a:lnTo>
                    <a:pt x="455" y="8"/>
                  </a:lnTo>
                  <a:lnTo>
                    <a:pt x="475" y="8"/>
                  </a:lnTo>
                  <a:lnTo>
                    <a:pt x="495" y="8"/>
                  </a:lnTo>
                  <a:lnTo>
                    <a:pt x="515" y="0"/>
                  </a:lnTo>
                  <a:lnTo>
                    <a:pt x="535" y="0"/>
                  </a:lnTo>
                  <a:lnTo>
                    <a:pt x="562" y="0"/>
                  </a:lnTo>
                  <a:lnTo>
                    <a:pt x="582" y="0"/>
                  </a:lnTo>
                  <a:lnTo>
                    <a:pt x="602" y="0"/>
                  </a:lnTo>
                  <a:lnTo>
                    <a:pt x="622" y="0"/>
                  </a:lnTo>
                  <a:lnTo>
                    <a:pt x="649" y="0"/>
                  </a:lnTo>
                  <a:lnTo>
                    <a:pt x="682" y="0"/>
                  </a:lnTo>
                  <a:lnTo>
                    <a:pt x="715" y="0"/>
                  </a:lnTo>
                  <a:lnTo>
                    <a:pt x="755" y="0"/>
                  </a:lnTo>
                  <a:lnTo>
                    <a:pt x="782" y="0"/>
                  </a:lnTo>
                  <a:lnTo>
                    <a:pt x="803" y="0"/>
                  </a:lnTo>
                  <a:lnTo>
                    <a:pt x="822" y="8"/>
                  </a:lnTo>
                  <a:lnTo>
                    <a:pt x="849" y="8"/>
                  </a:lnTo>
                  <a:lnTo>
                    <a:pt x="869" y="23"/>
                  </a:lnTo>
                  <a:lnTo>
                    <a:pt x="889" y="30"/>
                  </a:lnTo>
                  <a:lnTo>
                    <a:pt x="916" y="38"/>
                  </a:lnTo>
                  <a:lnTo>
                    <a:pt x="936" y="38"/>
                  </a:lnTo>
                  <a:lnTo>
                    <a:pt x="969" y="45"/>
                  </a:lnTo>
                  <a:lnTo>
                    <a:pt x="989" y="53"/>
                  </a:lnTo>
                  <a:lnTo>
                    <a:pt x="1016" y="68"/>
                  </a:lnTo>
                  <a:lnTo>
                    <a:pt x="1036" y="75"/>
                  </a:lnTo>
                  <a:lnTo>
                    <a:pt x="1070" y="83"/>
                  </a:lnTo>
                  <a:lnTo>
                    <a:pt x="1096" y="90"/>
                  </a:lnTo>
                  <a:lnTo>
                    <a:pt x="1116" y="113"/>
                  </a:lnTo>
                  <a:lnTo>
                    <a:pt x="1136" y="113"/>
                  </a:lnTo>
                  <a:lnTo>
                    <a:pt x="1163" y="120"/>
                  </a:lnTo>
                  <a:lnTo>
                    <a:pt x="1196" y="135"/>
                  </a:lnTo>
                  <a:lnTo>
                    <a:pt x="1230" y="143"/>
                  </a:lnTo>
                  <a:lnTo>
                    <a:pt x="1257" y="158"/>
                  </a:lnTo>
                  <a:lnTo>
                    <a:pt x="1276" y="165"/>
                  </a:lnTo>
                  <a:lnTo>
                    <a:pt x="1303" y="173"/>
                  </a:lnTo>
                  <a:lnTo>
                    <a:pt x="1337" y="180"/>
                  </a:lnTo>
                  <a:lnTo>
                    <a:pt x="1363" y="188"/>
                  </a:lnTo>
                  <a:lnTo>
                    <a:pt x="1403" y="203"/>
                  </a:lnTo>
                  <a:lnTo>
                    <a:pt x="1436" y="210"/>
                  </a:lnTo>
                  <a:lnTo>
                    <a:pt x="1490" y="218"/>
                  </a:lnTo>
                  <a:lnTo>
                    <a:pt x="1537" y="225"/>
                  </a:lnTo>
                  <a:lnTo>
                    <a:pt x="1577" y="225"/>
                  </a:lnTo>
                  <a:lnTo>
                    <a:pt x="1617" y="225"/>
                  </a:lnTo>
                  <a:lnTo>
                    <a:pt x="1650" y="233"/>
                  </a:lnTo>
                  <a:lnTo>
                    <a:pt x="1684" y="248"/>
                  </a:lnTo>
                  <a:lnTo>
                    <a:pt x="1724" y="255"/>
                  </a:lnTo>
                  <a:lnTo>
                    <a:pt x="1764" y="255"/>
                  </a:lnTo>
                  <a:lnTo>
                    <a:pt x="1791" y="255"/>
                  </a:lnTo>
                  <a:lnTo>
                    <a:pt x="1817" y="255"/>
                  </a:lnTo>
                  <a:lnTo>
                    <a:pt x="1837" y="255"/>
                  </a:lnTo>
                  <a:lnTo>
                    <a:pt x="1871" y="255"/>
                  </a:lnTo>
                  <a:lnTo>
                    <a:pt x="1898" y="255"/>
                  </a:lnTo>
                  <a:lnTo>
                    <a:pt x="1924" y="255"/>
                  </a:lnTo>
                  <a:lnTo>
                    <a:pt x="1944" y="255"/>
                  </a:lnTo>
                  <a:lnTo>
                    <a:pt x="1971" y="255"/>
                  </a:lnTo>
                  <a:lnTo>
                    <a:pt x="2018" y="255"/>
                  </a:lnTo>
                  <a:lnTo>
                    <a:pt x="2058" y="255"/>
                  </a:lnTo>
                  <a:lnTo>
                    <a:pt x="2085" y="255"/>
                  </a:lnTo>
                  <a:lnTo>
                    <a:pt x="2104" y="255"/>
                  </a:lnTo>
                  <a:lnTo>
                    <a:pt x="2144" y="240"/>
                  </a:lnTo>
                  <a:lnTo>
                    <a:pt x="2178" y="233"/>
                  </a:lnTo>
                  <a:lnTo>
                    <a:pt x="2218" y="225"/>
                  </a:lnTo>
                  <a:lnTo>
                    <a:pt x="2258" y="203"/>
                  </a:lnTo>
                  <a:lnTo>
                    <a:pt x="2298" y="188"/>
                  </a:lnTo>
                  <a:lnTo>
                    <a:pt x="2344" y="165"/>
                  </a:lnTo>
                  <a:lnTo>
                    <a:pt x="2398" y="150"/>
                  </a:lnTo>
                  <a:lnTo>
                    <a:pt x="2425" y="128"/>
                  </a:lnTo>
                  <a:lnTo>
                    <a:pt x="2451" y="113"/>
                  </a:lnTo>
                  <a:lnTo>
                    <a:pt x="2478" y="98"/>
                  </a:lnTo>
                  <a:lnTo>
                    <a:pt x="2498" y="83"/>
                  </a:lnTo>
                  <a:lnTo>
                    <a:pt x="2518" y="60"/>
                  </a:lnTo>
                  <a:lnTo>
                    <a:pt x="2539" y="53"/>
                  </a:lnTo>
                  <a:lnTo>
                    <a:pt x="2552" y="30"/>
                  </a:lnTo>
                  <a:lnTo>
                    <a:pt x="2572" y="30"/>
                  </a:lnTo>
                  <a:lnTo>
                    <a:pt x="2563" y="15"/>
                  </a:lnTo>
                </a:path>
              </a:pathLst>
            </a:custGeom>
            <a:grpFill/>
            <a:ln w="25400" cap="rnd" cmpd="sng">
              <a:solidFill>
                <a:schemeClr val="tx2"/>
              </a:solidFill>
              <a:prstDash val="solid"/>
              <a:round/>
              <a:headEnd type="none" w="sm" len="sm"/>
              <a:tailEnd type="none" w="sm" len="sm"/>
            </a:ln>
            <a:effectLst/>
          </p:spPr>
          <p:txBody>
            <a:bodyPr/>
            <a:lstStyle/>
            <a:p>
              <a:endParaRPr lang="da-DK">
                <a:solidFill>
                  <a:schemeClr val="tx2"/>
                </a:solidFill>
              </a:endParaRPr>
            </a:p>
          </p:txBody>
        </p:sp>
        <p:sp>
          <p:nvSpPr>
            <p:cNvPr id="72714" name="Oval 10"/>
            <p:cNvSpPr>
              <a:spLocks noChangeArrowheads="1"/>
            </p:cNvSpPr>
            <p:nvPr/>
          </p:nvSpPr>
          <p:spPr bwMode="auto">
            <a:xfrm>
              <a:off x="2727" y="2628"/>
              <a:ext cx="102"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15" name="Rectangle 11"/>
            <p:cNvSpPr>
              <a:spLocks noChangeArrowheads="1"/>
            </p:cNvSpPr>
            <p:nvPr/>
          </p:nvSpPr>
          <p:spPr bwMode="auto">
            <a:xfrm>
              <a:off x="3840" y="2523"/>
              <a:ext cx="219" cy="225"/>
            </a:xfrm>
            <a:prstGeom prst="rect">
              <a:avLst/>
            </a:prstGeom>
            <a:grpFill/>
            <a:ln w="9525">
              <a:noFill/>
              <a:miter lim="800000"/>
              <a:headEnd/>
              <a:tailEnd/>
            </a:ln>
            <a:effectLst/>
          </p:spPr>
          <p:txBody>
            <a:bodyPr lIns="92075" tIns="46038" rIns="92075" bIns="46038">
              <a:spAutoFit/>
            </a:bodyPr>
            <a:lstStyle/>
            <a:p>
              <a:pPr defTabSz="762000" eaLnBrk="0" hangingPunct="0"/>
              <a:r>
                <a:rPr lang="en-GB" sz="1600" b="1" dirty="0">
                  <a:solidFill>
                    <a:schemeClr val="tx2"/>
                  </a:solidFill>
                  <a:latin typeface="Arial" charset="0"/>
                </a:rPr>
                <a:t>Q</a:t>
              </a:r>
            </a:p>
          </p:txBody>
        </p:sp>
        <p:sp>
          <p:nvSpPr>
            <p:cNvPr id="72716" name="Oval 12"/>
            <p:cNvSpPr>
              <a:spLocks noChangeArrowheads="1"/>
            </p:cNvSpPr>
            <p:nvPr/>
          </p:nvSpPr>
          <p:spPr bwMode="auto">
            <a:xfrm>
              <a:off x="3914" y="2738"/>
              <a:ext cx="101"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17" name="Oval 13"/>
            <p:cNvSpPr>
              <a:spLocks noChangeArrowheads="1"/>
            </p:cNvSpPr>
            <p:nvPr/>
          </p:nvSpPr>
          <p:spPr bwMode="auto">
            <a:xfrm>
              <a:off x="1087" y="2756"/>
              <a:ext cx="101"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18" name="Rectangle 14"/>
            <p:cNvSpPr>
              <a:spLocks noChangeArrowheads="1"/>
            </p:cNvSpPr>
            <p:nvPr/>
          </p:nvSpPr>
          <p:spPr bwMode="auto">
            <a:xfrm>
              <a:off x="4318" y="2293"/>
              <a:ext cx="194" cy="225"/>
            </a:xfrm>
            <a:prstGeom prst="rect">
              <a:avLst/>
            </a:prstGeom>
            <a:grpFill/>
            <a:ln w="9525">
              <a:noFill/>
              <a:miter lim="800000"/>
              <a:headEnd/>
              <a:tailEnd/>
            </a:ln>
            <a:effectLst/>
          </p:spPr>
          <p:txBody>
            <a:bodyPr lIns="92075" tIns="46038" rIns="92075" bIns="46038">
              <a:spAutoFit/>
            </a:bodyPr>
            <a:lstStyle/>
            <a:p>
              <a:pPr defTabSz="762000" eaLnBrk="0" hangingPunct="0"/>
              <a:r>
                <a:rPr lang="en-GB" sz="1600" b="1">
                  <a:solidFill>
                    <a:schemeClr val="tx2"/>
                  </a:solidFill>
                  <a:latin typeface="Arial" charset="0"/>
                </a:rPr>
                <a:t>h</a:t>
              </a:r>
            </a:p>
          </p:txBody>
        </p:sp>
        <p:sp>
          <p:nvSpPr>
            <p:cNvPr id="72719" name="Oval 15"/>
            <p:cNvSpPr>
              <a:spLocks noChangeArrowheads="1"/>
            </p:cNvSpPr>
            <p:nvPr/>
          </p:nvSpPr>
          <p:spPr bwMode="auto">
            <a:xfrm>
              <a:off x="4461" y="2504"/>
              <a:ext cx="101"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20" name="Rectangle 16"/>
            <p:cNvSpPr>
              <a:spLocks noChangeArrowheads="1"/>
            </p:cNvSpPr>
            <p:nvPr/>
          </p:nvSpPr>
          <p:spPr bwMode="auto">
            <a:xfrm>
              <a:off x="2063" y="2265"/>
              <a:ext cx="290" cy="225"/>
            </a:xfrm>
            <a:prstGeom prst="rect">
              <a:avLst/>
            </a:prstGeom>
            <a:grpFill/>
            <a:ln w="9525">
              <a:noFill/>
              <a:miter lim="800000"/>
              <a:headEnd/>
              <a:tailEnd/>
            </a:ln>
            <a:effectLst/>
          </p:spPr>
          <p:txBody>
            <a:bodyPr lIns="92075" tIns="46038" rIns="92075" bIns="46038">
              <a:spAutoFit/>
            </a:bodyPr>
            <a:lstStyle/>
            <a:p>
              <a:pPr defTabSz="762000" eaLnBrk="0" hangingPunct="0"/>
              <a:r>
                <a:rPr lang="en-GB" sz="1600" b="1">
                  <a:solidFill>
                    <a:schemeClr val="tx2"/>
                  </a:solidFill>
                  <a:latin typeface="Arial" charset="0"/>
                </a:rPr>
                <a:t>h</a:t>
              </a:r>
            </a:p>
          </p:txBody>
        </p:sp>
        <p:sp>
          <p:nvSpPr>
            <p:cNvPr id="72721" name="Rectangle 17"/>
            <p:cNvSpPr>
              <a:spLocks noChangeArrowheads="1"/>
            </p:cNvSpPr>
            <p:nvPr/>
          </p:nvSpPr>
          <p:spPr bwMode="auto">
            <a:xfrm>
              <a:off x="3295" y="2532"/>
              <a:ext cx="213" cy="225"/>
            </a:xfrm>
            <a:prstGeom prst="rect">
              <a:avLst/>
            </a:prstGeom>
            <a:grpFill/>
            <a:ln w="9525">
              <a:noFill/>
              <a:miter lim="800000"/>
              <a:headEnd/>
              <a:tailEnd/>
            </a:ln>
            <a:effectLst/>
          </p:spPr>
          <p:txBody>
            <a:bodyPr wrap="none" lIns="92075" tIns="46038" rIns="92075" bIns="46038">
              <a:spAutoFit/>
            </a:bodyPr>
            <a:lstStyle/>
            <a:p>
              <a:pPr defTabSz="762000" eaLnBrk="0" hangingPunct="0"/>
              <a:r>
                <a:rPr lang="en-GB" sz="1600" b="1">
                  <a:solidFill>
                    <a:schemeClr val="tx2"/>
                  </a:solidFill>
                  <a:latin typeface="Arial" charset="0"/>
                </a:rPr>
                <a:t>h</a:t>
              </a:r>
            </a:p>
          </p:txBody>
        </p:sp>
        <p:sp>
          <p:nvSpPr>
            <p:cNvPr id="72722" name="Oval 18"/>
            <p:cNvSpPr>
              <a:spLocks noChangeArrowheads="1"/>
            </p:cNvSpPr>
            <p:nvPr/>
          </p:nvSpPr>
          <p:spPr bwMode="auto">
            <a:xfrm>
              <a:off x="3379" y="2750"/>
              <a:ext cx="103"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23" name="Oval 19"/>
            <p:cNvSpPr>
              <a:spLocks noChangeArrowheads="1"/>
            </p:cNvSpPr>
            <p:nvPr/>
          </p:nvSpPr>
          <p:spPr bwMode="auto">
            <a:xfrm>
              <a:off x="2109" y="2467"/>
              <a:ext cx="102" cy="101"/>
            </a:xfrm>
            <a:prstGeom prst="ellipse">
              <a:avLst/>
            </a:prstGeom>
            <a:grpFill/>
            <a:ln w="12700">
              <a:solidFill>
                <a:schemeClr val="tx1"/>
              </a:solidFill>
              <a:round/>
              <a:headEnd/>
              <a:tailEnd/>
            </a:ln>
            <a:effectLst/>
          </p:spPr>
          <p:txBody>
            <a:bodyPr wrap="none" anchor="ctr"/>
            <a:lstStyle/>
            <a:p>
              <a:endParaRPr lang="da-DK">
                <a:solidFill>
                  <a:schemeClr val="tx2"/>
                </a:solidFill>
              </a:endParaRPr>
            </a:p>
          </p:txBody>
        </p:sp>
        <p:sp>
          <p:nvSpPr>
            <p:cNvPr id="72724" name="Rectangle 20"/>
            <p:cNvSpPr>
              <a:spLocks noChangeArrowheads="1"/>
            </p:cNvSpPr>
            <p:nvPr/>
          </p:nvSpPr>
          <p:spPr bwMode="auto">
            <a:xfrm>
              <a:off x="1018" y="2477"/>
              <a:ext cx="213" cy="225"/>
            </a:xfrm>
            <a:prstGeom prst="rect">
              <a:avLst/>
            </a:prstGeom>
            <a:grpFill/>
            <a:ln w="9525">
              <a:noFill/>
              <a:miter lim="800000"/>
              <a:headEnd/>
              <a:tailEnd/>
            </a:ln>
            <a:effectLst/>
          </p:spPr>
          <p:txBody>
            <a:bodyPr wrap="none" lIns="92075" tIns="46038" rIns="92075" bIns="46038">
              <a:spAutoFit/>
            </a:bodyPr>
            <a:lstStyle/>
            <a:p>
              <a:pPr defTabSz="762000" eaLnBrk="0" hangingPunct="0"/>
              <a:r>
                <a:rPr lang="en-GB" sz="1600" b="1">
                  <a:solidFill>
                    <a:schemeClr val="tx2"/>
                  </a:solidFill>
                  <a:latin typeface="Arial" charset="0"/>
                </a:rPr>
                <a:t>h</a:t>
              </a:r>
            </a:p>
          </p:txBody>
        </p:sp>
      </p:grpSp>
      <p:sp>
        <p:nvSpPr>
          <p:cNvPr id="72725" name="Text Box 21"/>
          <p:cNvSpPr txBox="1">
            <a:spLocks noChangeArrowheads="1"/>
          </p:cNvSpPr>
          <p:nvPr/>
        </p:nvSpPr>
        <p:spPr bwMode="auto">
          <a:xfrm>
            <a:off x="468313" y="1700808"/>
            <a:ext cx="3887787" cy="339090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dirty="0" smtClean="0">
                <a:solidFill>
                  <a:srgbClr val="FFFFFF"/>
                </a:solidFill>
                <a:latin typeface="Arial"/>
              </a:rPr>
              <a:t>MIKE11/MOUSE is fully implicit; the finite difference scheme features:</a:t>
            </a:r>
          </a:p>
          <a:p>
            <a:pPr defTabSz="762000" eaLnBrk="0" hangingPunct="0">
              <a:spcBef>
                <a:spcPct val="50000"/>
              </a:spcBef>
              <a:buFontTx/>
              <a:buChar char="•"/>
            </a:pPr>
            <a:r>
              <a:rPr lang="en-GB" sz="1800" dirty="0" smtClean="0">
                <a:solidFill>
                  <a:srgbClr val="FFFFFF"/>
                </a:solidFill>
                <a:latin typeface="Arial"/>
              </a:rPr>
              <a:t> h-points at every cross-</a:t>
            </a:r>
            <a:br>
              <a:rPr lang="en-GB" sz="1800" dirty="0" smtClean="0">
                <a:solidFill>
                  <a:srgbClr val="FFFFFF"/>
                </a:solidFill>
                <a:latin typeface="Arial"/>
              </a:rPr>
            </a:br>
            <a:r>
              <a:rPr lang="en-GB" sz="1800" dirty="0" smtClean="0">
                <a:solidFill>
                  <a:srgbClr val="FFFFFF"/>
                </a:solidFill>
                <a:latin typeface="Arial"/>
              </a:rPr>
              <a:t>  section and junction</a:t>
            </a:r>
          </a:p>
          <a:p>
            <a:pPr defTabSz="762000" eaLnBrk="0" hangingPunct="0">
              <a:spcBef>
                <a:spcPct val="50000"/>
              </a:spcBef>
              <a:buFontTx/>
              <a:buChar char="•"/>
            </a:pPr>
            <a:r>
              <a:rPr lang="en-GB" sz="1800" dirty="0" smtClean="0">
                <a:solidFill>
                  <a:srgbClr val="FFFFFF"/>
                </a:solidFill>
                <a:latin typeface="Arial"/>
              </a:rPr>
              <a:t> q-points between h-points</a:t>
            </a:r>
            <a:br>
              <a:rPr lang="en-GB" sz="1800" dirty="0" smtClean="0">
                <a:solidFill>
                  <a:srgbClr val="FFFFFF"/>
                </a:solidFill>
                <a:latin typeface="Arial"/>
              </a:rPr>
            </a:br>
            <a:r>
              <a:rPr lang="en-GB" sz="1800" dirty="0" smtClean="0">
                <a:solidFill>
                  <a:srgbClr val="FFFFFF"/>
                </a:solidFill>
                <a:latin typeface="Arial"/>
              </a:rPr>
              <a:t>  and at structures </a:t>
            </a:r>
          </a:p>
          <a:p>
            <a:pPr defTabSz="762000" eaLnBrk="0" hangingPunct="0">
              <a:spcBef>
                <a:spcPct val="50000"/>
              </a:spcBef>
              <a:buFontTx/>
              <a:buChar char="•"/>
            </a:pPr>
            <a:r>
              <a:rPr lang="en-GB" sz="1800" dirty="0" smtClean="0">
                <a:solidFill>
                  <a:srgbClr val="FFFFFF"/>
                </a:solidFill>
                <a:latin typeface="Arial"/>
              </a:rPr>
              <a:t> Solve the continuity</a:t>
            </a:r>
            <a:br>
              <a:rPr lang="en-GB" sz="1800" dirty="0" smtClean="0">
                <a:solidFill>
                  <a:srgbClr val="FFFFFF"/>
                </a:solidFill>
                <a:latin typeface="Arial"/>
              </a:rPr>
            </a:br>
            <a:r>
              <a:rPr lang="en-GB" sz="1800" dirty="0" smtClean="0">
                <a:solidFill>
                  <a:srgbClr val="FFFFFF"/>
                </a:solidFill>
                <a:latin typeface="Arial"/>
              </a:rPr>
              <a:t>  equation between q-points</a:t>
            </a:r>
          </a:p>
          <a:p>
            <a:pPr defTabSz="762000" eaLnBrk="0" hangingPunct="0">
              <a:spcBef>
                <a:spcPct val="50000"/>
              </a:spcBef>
              <a:buFontTx/>
              <a:buChar char="•"/>
            </a:pPr>
            <a:r>
              <a:rPr lang="en-GB" sz="1800" dirty="0" smtClean="0">
                <a:solidFill>
                  <a:srgbClr val="FFFFFF"/>
                </a:solidFill>
                <a:latin typeface="Arial"/>
              </a:rPr>
              <a:t> Solve the momentum</a:t>
            </a:r>
            <a:br>
              <a:rPr lang="en-GB" sz="1800" dirty="0" smtClean="0">
                <a:solidFill>
                  <a:srgbClr val="FFFFFF"/>
                </a:solidFill>
                <a:latin typeface="Arial"/>
              </a:rPr>
            </a:br>
            <a:r>
              <a:rPr lang="en-GB" sz="1800" dirty="0" smtClean="0">
                <a:solidFill>
                  <a:srgbClr val="FFFFFF"/>
                </a:solidFill>
                <a:latin typeface="Arial"/>
              </a:rPr>
              <a:t>  equation between h-points</a:t>
            </a:r>
            <a:endParaRPr lang="en-GB" sz="1800" dirty="0">
              <a:solidFill>
                <a:srgbClr val="FFFFFF"/>
              </a:solidFill>
              <a:latin typeface="Arial"/>
            </a:endParaRPr>
          </a:p>
        </p:txBody>
      </p:sp>
      <p:sp>
        <p:nvSpPr>
          <p:cNvPr id="72726" name="Text Box 22"/>
          <p:cNvSpPr txBox="1">
            <a:spLocks noChangeArrowheads="1"/>
          </p:cNvSpPr>
          <p:nvPr/>
        </p:nvSpPr>
        <p:spPr bwMode="auto">
          <a:xfrm>
            <a:off x="4427538" y="2636838"/>
            <a:ext cx="2449512" cy="3365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600" b="1" smtClean="0">
                <a:solidFill>
                  <a:srgbClr val="FFFFFF"/>
                </a:solidFill>
                <a:latin typeface="Arial"/>
              </a:rPr>
              <a:t>Continuity Equation</a:t>
            </a:r>
            <a:endParaRPr lang="en-GB" sz="1600" b="1" dirty="0">
              <a:solidFill>
                <a:srgbClr val="FFFFFF"/>
              </a:solidFill>
              <a:latin typeface="Arial"/>
            </a:endParaRPr>
          </a:p>
        </p:txBody>
      </p:sp>
      <p:sp>
        <p:nvSpPr>
          <p:cNvPr id="72727" name="Freeform 23"/>
          <p:cNvSpPr>
            <a:spLocks/>
          </p:cNvSpPr>
          <p:nvPr/>
        </p:nvSpPr>
        <p:spPr bwMode="auto">
          <a:xfrm flipV="1">
            <a:off x="4643438" y="2997200"/>
            <a:ext cx="1584325" cy="847725"/>
          </a:xfrm>
          <a:custGeom>
            <a:avLst/>
            <a:gdLst/>
            <a:ahLst/>
            <a:cxnLst>
              <a:cxn ang="0">
                <a:pos x="0" y="216"/>
              </a:cxn>
              <a:cxn ang="0">
                <a:pos x="0" y="534"/>
              </a:cxn>
              <a:cxn ang="0">
                <a:pos x="998" y="534"/>
              </a:cxn>
              <a:cxn ang="0">
                <a:pos x="991" y="0"/>
              </a:cxn>
            </a:cxnLst>
            <a:rect l="0" t="0" r="r" b="b"/>
            <a:pathLst>
              <a:path w="998" h="534">
                <a:moveTo>
                  <a:pt x="0" y="216"/>
                </a:moveTo>
                <a:lnTo>
                  <a:pt x="0" y="534"/>
                </a:lnTo>
                <a:lnTo>
                  <a:pt x="998" y="534"/>
                </a:lnTo>
                <a:lnTo>
                  <a:pt x="991" y="0"/>
                </a:lnTo>
              </a:path>
            </a:pathLst>
          </a:custGeom>
          <a:noFill/>
          <a:ln w="28575">
            <a:solidFill>
              <a:schemeClr val="accent2"/>
            </a:solidFill>
            <a:round/>
            <a:headEnd/>
            <a:tailEnd/>
          </a:ln>
          <a:effectLst/>
        </p:spPr>
        <p:txBody>
          <a:bodyPr/>
          <a:lstStyle/>
          <a:p>
            <a:endParaRPr lang="da-DK"/>
          </a:p>
        </p:txBody>
      </p:sp>
      <p:sp>
        <p:nvSpPr>
          <p:cNvPr id="72728" name="Freeform 24"/>
          <p:cNvSpPr>
            <a:spLocks/>
          </p:cNvSpPr>
          <p:nvPr/>
        </p:nvSpPr>
        <p:spPr bwMode="auto">
          <a:xfrm flipH="1">
            <a:off x="5292725" y="4076700"/>
            <a:ext cx="1871663" cy="847725"/>
          </a:xfrm>
          <a:custGeom>
            <a:avLst/>
            <a:gdLst/>
            <a:ahLst/>
            <a:cxnLst>
              <a:cxn ang="0">
                <a:pos x="0" y="216"/>
              </a:cxn>
              <a:cxn ang="0">
                <a:pos x="0" y="534"/>
              </a:cxn>
              <a:cxn ang="0">
                <a:pos x="998" y="534"/>
              </a:cxn>
              <a:cxn ang="0">
                <a:pos x="991" y="0"/>
              </a:cxn>
            </a:cxnLst>
            <a:rect l="0" t="0" r="r" b="b"/>
            <a:pathLst>
              <a:path w="998" h="534">
                <a:moveTo>
                  <a:pt x="0" y="216"/>
                </a:moveTo>
                <a:lnTo>
                  <a:pt x="0" y="534"/>
                </a:lnTo>
                <a:lnTo>
                  <a:pt x="998" y="534"/>
                </a:lnTo>
                <a:lnTo>
                  <a:pt x="991" y="0"/>
                </a:lnTo>
              </a:path>
            </a:pathLst>
          </a:custGeom>
          <a:noFill/>
          <a:ln w="28575">
            <a:solidFill>
              <a:schemeClr val="accent2"/>
            </a:solidFill>
            <a:round/>
            <a:headEnd/>
            <a:tailEnd/>
          </a:ln>
          <a:effectLst/>
        </p:spPr>
        <p:txBody>
          <a:bodyPr/>
          <a:lstStyle/>
          <a:p>
            <a:endParaRPr lang="da-DK"/>
          </a:p>
        </p:txBody>
      </p:sp>
      <p:sp>
        <p:nvSpPr>
          <p:cNvPr id="72729" name="Text Box 25"/>
          <p:cNvSpPr txBox="1">
            <a:spLocks noChangeArrowheads="1"/>
          </p:cNvSpPr>
          <p:nvPr/>
        </p:nvSpPr>
        <p:spPr bwMode="auto">
          <a:xfrm>
            <a:off x="5146675" y="4941888"/>
            <a:ext cx="2449513" cy="3365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600" b="1" smtClean="0">
                <a:solidFill>
                  <a:srgbClr val="FFFFFF"/>
                </a:solidFill>
                <a:latin typeface="Arial"/>
              </a:rPr>
              <a:t>Momentum Equation</a:t>
            </a:r>
            <a:endParaRPr lang="en-GB" sz="1600" b="1" dirty="0">
              <a:solidFill>
                <a:srgbClr val="FFFFFF"/>
              </a:solidFill>
              <a:latin typeface="Arial"/>
            </a:endParaRPr>
          </a:p>
        </p:txBody>
      </p:sp>
      <p:grpSp>
        <p:nvGrpSpPr>
          <p:cNvPr id="72730" name="Group 26"/>
          <p:cNvGrpSpPr>
            <a:grpSpLocks/>
          </p:cNvGrpSpPr>
          <p:nvPr/>
        </p:nvGrpSpPr>
        <p:grpSpPr bwMode="auto">
          <a:xfrm>
            <a:off x="582613" y="3933824"/>
            <a:ext cx="7661275" cy="2282825"/>
            <a:chOff x="385" y="2478"/>
            <a:chExt cx="4826" cy="1438"/>
          </a:xfrm>
        </p:grpSpPr>
        <p:sp>
          <p:nvSpPr>
            <p:cNvPr id="72731" name="Text Box 27"/>
            <p:cNvSpPr txBox="1">
              <a:spLocks noChangeArrowheads="1"/>
            </p:cNvSpPr>
            <p:nvPr/>
          </p:nvSpPr>
          <p:spPr bwMode="auto">
            <a:xfrm>
              <a:off x="385" y="3339"/>
              <a:ext cx="1906" cy="577"/>
            </a:xfrm>
            <a:prstGeom prst="rect">
              <a:avLst/>
            </a:prstGeom>
            <a:noFill/>
            <a:ln w="28575">
              <a:noFill/>
              <a:miter lim="800000"/>
              <a:headEnd type="none" w="sm" len="sm"/>
              <a:tailEnd type="none" w="sm" len="sm"/>
            </a:ln>
            <a:effectLst/>
          </p:spPr>
          <p:txBody>
            <a:bodyPr>
              <a:spAutoFit/>
            </a:bodyPr>
            <a:lstStyle/>
            <a:p>
              <a:pPr defTabSz="762000" eaLnBrk="0" hangingPunct="0">
                <a:spcBef>
                  <a:spcPct val="50000"/>
                </a:spcBef>
                <a:buFontTx/>
                <a:buChar char="•"/>
              </a:pPr>
              <a:r>
                <a:rPr lang="en-US" sz="1800" dirty="0">
                  <a:solidFill>
                    <a:srgbClr val="FFFFFF"/>
                  </a:solidFill>
                  <a:latin typeface="Arial" charset="0"/>
                </a:rPr>
                <a:t> At structures, momentum</a:t>
              </a:r>
              <a:br>
                <a:rPr lang="en-US" sz="1800" dirty="0">
                  <a:solidFill>
                    <a:srgbClr val="FFFFFF"/>
                  </a:solidFill>
                  <a:latin typeface="Arial" charset="0"/>
                </a:rPr>
              </a:br>
              <a:r>
                <a:rPr lang="en-US" sz="1800" dirty="0">
                  <a:solidFill>
                    <a:srgbClr val="FFFFFF"/>
                  </a:solidFill>
                  <a:latin typeface="Arial" charset="0"/>
                </a:rPr>
                <a:t>  equation replaced by the</a:t>
              </a:r>
              <a:br>
                <a:rPr lang="en-US" sz="1800" dirty="0">
                  <a:solidFill>
                    <a:srgbClr val="FFFFFF"/>
                  </a:solidFill>
                  <a:latin typeface="Arial" charset="0"/>
                </a:rPr>
              </a:br>
              <a:r>
                <a:rPr lang="en-US" sz="1800" dirty="0">
                  <a:solidFill>
                    <a:srgbClr val="FFFFFF"/>
                  </a:solidFill>
                  <a:latin typeface="Arial" charset="0"/>
                </a:rPr>
                <a:t>  energy equation</a:t>
              </a:r>
            </a:p>
          </p:txBody>
        </p:sp>
        <p:sp>
          <p:nvSpPr>
            <p:cNvPr id="72732" name="Freeform 28"/>
            <p:cNvSpPr>
              <a:spLocks/>
            </p:cNvSpPr>
            <p:nvPr/>
          </p:nvSpPr>
          <p:spPr bwMode="auto">
            <a:xfrm>
              <a:off x="2154" y="2922"/>
              <a:ext cx="2858" cy="706"/>
            </a:xfrm>
            <a:custGeom>
              <a:avLst/>
              <a:gdLst/>
              <a:ahLst/>
              <a:cxnLst>
                <a:cxn ang="0">
                  <a:pos x="0" y="272"/>
                </a:cxn>
                <a:cxn ang="0">
                  <a:pos x="2858" y="272"/>
                </a:cxn>
                <a:cxn ang="0">
                  <a:pos x="2858" y="0"/>
                </a:cxn>
              </a:cxnLst>
              <a:rect l="0" t="0" r="r" b="b"/>
              <a:pathLst>
                <a:path w="2858" h="272">
                  <a:moveTo>
                    <a:pt x="0" y="272"/>
                  </a:moveTo>
                  <a:lnTo>
                    <a:pt x="2858" y="272"/>
                  </a:lnTo>
                  <a:lnTo>
                    <a:pt x="2858" y="0"/>
                  </a:lnTo>
                </a:path>
              </a:pathLst>
            </a:custGeom>
            <a:noFill/>
            <a:ln w="28575" cmpd="sng">
              <a:solidFill>
                <a:schemeClr val="accent2"/>
              </a:solidFill>
              <a:round/>
              <a:headEnd type="none" w="med" len="med"/>
              <a:tailEnd type="triangle" w="lg" len="med"/>
            </a:ln>
            <a:effectLst/>
          </p:spPr>
          <p:txBody>
            <a:bodyPr/>
            <a:lstStyle/>
            <a:p>
              <a:endParaRPr lang="da-DK">
                <a:solidFill>
                  <a:srgbClr val="FFFFFF"/>
                </a:solidFill>
              </a:endParaRPr>
            </a:p>
          </p:txBody>
        </p:sp>
        <p:sp>
          <p:nvSpPr>
            <p:cNvPr id="72733" name="Oval 29"/>
            <p:cNvSpPr>
              <a:spLocks noChangeArrowheads="1"/>
            </p:cNvSpPr>
            <p:nvPr/>
          </p:nvSpPr>
          <p:spPr bwMode="auto">
            <a:xfrm>
              <a:off x="4803" y="2478"/>
              <a:ext cx="408" cy="408"/>
            </a:xfrm>
            <a:prstGeom prst="ellipse">
              <a:avLst/>
            </a:prstGeom>
            <a:noFill/>
            <a:ln w="28575">
              <a:solidFill>
                <a:schemeClr val="accent2"/>
              </a:solidFill>
              <a:round/>
              <a:headEnd/>
              <a:tailEnd/>
            </a:ln>
            <a:effectLst/>
          </p:spPr>
          <p:txBody>
            <a:bodyPr wrap="none" anchor="ctr"/>
            <a:lstStyle/>
            <a:p>
              <a:endParaRPr lang="da-DK">
                <a:solidFill>
                  <a:srgbClr val="FFFFFF"/>
                </a:solidFill>
              </a:endParaRPr>
            </a:p>
          </p:txBody>
        </p:sp>
      </p:grpSp>
      <p:sp>
        <p:nvSpPr>
          <p:cNvPr id="72734" name="Rectangle 30"/>
          <p:cNvSpPr>
            <a:spLocks noGrp="1" noChangeArrowheads="1"/>
          </p:cNvSpPr>
          <p:nvPr>
            <p:ph type="title"/>
          </p:nvPr>
        </p:nvSpPr>
        <p:spPr>
          <a:noFill/>
          <a:ln/>
        </p:spPr>
        <p:txBody>
          <a:bodyPr/>
          <a:lstStyle/>
          <a:p>
            <a:r>
              <a:rPr lang="da-DK" dirty="0" err="1" smtClean="0">
                <a:solidFill>
                  <a:srgbClr val="FFFFFF"/>
                </a:solidFill>
              </a:rPr>
              <a:t>Finite</a:t>
            </a:r>
            <a:r>
              <a:rPr lang="da-DK" dirty="0" smtClean="0">
                <a:solidFill>
                  <a:srgbClr val="FFFFFF"/>
                </a:solidFill>
              </a:rPr>
              <a:t> difference </a:t>
            </a:r>
            <a:r>
              <a:rPr lang="da-DK" dirty="0" err="1" smtClean="0">
                <a:solidFill>
                  <a:srgbClr val="FFFFFF"/>
                </a:solidFill>
              </a:rPr>
              <a:t>scheme</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771525" y="2314575"/>
            <a:ext cx="3276600" cy="3389313"/>
          </a:xfrm>
          <a:prstGeom prst="rect">
            <a:avLst/>
          </a:prstGeom>
          <a:noFill/>
          <a:ln w="12700">
            <a:noFill/>
            <a:miter lim="800000"/>
            <a:headEnd/>
            <a:tailEnd/>
          </a:ln>
          <a:effectLst/>
        </p:spPr>
        <p:txBody>
          <a:bodyPr lIns="54000" tIns="44450" rIns="54000" bIns="44450">
            <a:spAutoFit/>
          </a:bodyPr>
          <a:lstStyle/>
          <a:p>
            <a:pPr eaLnBrk="0" hangingPunct="0">
              <a:spcBef>
                <a:spcPct val="50000"/>
              </a:spcBef>
            </a:pPr>
            <a:r>
              <a:rPr lang="en-US" sz="1800">
                <a:solidFill>
                  <a:srgbClr val="FFFFFF"/>
                </a:solidFill>
                <a:latin typeface="Arial" charset="0"/>
              </a:rPr>
              <a:t>Continuity Equation</a:t>
            </a:r>
            <a:br>
              <a:rPr lang="en-US" sz="1800">
                <a:solidFill>
                  <a:srgbClr val="FFFFFF"/>
                </a:solidFill>
                <a:latin typeface="Arial" charset="0"/>
              </a:rPr>
            </a:br>
            <a:r>
              <a:rPr lang="en-US" sz="1800">
                <a:solidFill>
                  <a:srgbClr val="FFFFFF"/>
                </a:solidFill>
                <a:latin typeface="Arial" charset="0"/>
              </a:rPr>
              <a:t>centered around h-points</a:t>
            </a:r>
          </a:p>
          <a:p>
            <a:pPr eaLnBrk="0" hangingPunct="0">
              <a:spcBef>
                <a:spcPct val="50000"/>
              </a:spcBef>
            </a:pPr>
            <a:endParaRPr lang="en-US" sz="1800">
              <a:solidFill>
                <a:srgbClr val="FFFFFF"/>
              </a:solidFill>
              <a:latin typeface="Arial" charset="0"/>
            </a:endParaRPr>
          </a:p>
          <a:p>
            <a:pPr eaLnBrk="0" hangingPunct="0">
              <a:spcBef>
                <a:spcPct val="50000"/>
              </a:spcBef>
            </a:pPr>
            <a:endParaRPr lang="en-US" sz="1800">
              <a:solidFill>
                <a:srgbClr val="FFFFFF"/>
              </a:solidFill>
              <a:latin typeface="Arial" charset="0"/>
            </a:endParaRPr>
          </a:p>
          <a:p>
            <a:pPr eaLnBrk="0" hangingPunct="0">
              <a:spcBef>
                <a:spcPct val="50000"/>
              </a:spcBef>
            </a:pPr>
            <a:endParaRPr lang="en-US" sz="1800">
              <a:solidFill>
                <a:srgbClr val="FFFFFF"/>
              </a:solidFill>
              <a:latin typeface="Arial" charset="0"/>
            </a:endParaRPr>
          </a:p>
          <a:p>
            <a:pPr eaLnBrk="0" hangingPunct="0">
              <a:spcBef>
                <a:spcPct val="50000"/>
              </a:spcBef>
            </a:pPr>
            <a:endParaRPr lang="en-US" sz="1800">
              <a:solidFill>
                <a:srgbClr val="FFFFFF"/>
              </a:solidFill>
              <a:latin typeface="Arial" charset="0"/>
            </a:endParaRPr>
          </a:p>
          <a:p>
            <a:pPr eaLnBrk="0" hangingPunct="0">
              <a:spcBef>
                <a:spcPct val="50000"/>
              </a:spcBef>
            </a:pPr>
            <a:endParaRPr lang="en-US" sz="1800">
              <a:solidFill>
                <a:srgbClr val="FFFFFF"/>
              </a:solidFill>
              <a:latin typeface="Arial" charset="0"/>
            </a:endParaRPr>
          </a:p>
          <a:p>
            <a:pPr eaLnBrk="0" hangingPunct="0">
              <a:spcBef>
                <a:spcPct val="50000"/>
              </a:spcBef>
            </a:pPr>
            <a:r>
              <a:rPr lang="en-US" sz="1800">
                <a:solidFill>
                  <a:srgbClr val="FFFFFF"/>
                </a:solidFill>
                <a:latin typeface="Arial" charset="0"/>
              </a:rPr>
              <a:t>Momentum Equation</a:t>
            </a:r>
            <a:br>
              <a:rPr lang="en-US" sz="1800">
                <a:solidFill>
                  <a:srgbClr val="FFFFFF"/>
                </a:solidFill>
                <a:latin typeface="Arial" charset="0"/>
              </a:rPr>
            </a:br>
            <a:r>
              <a:rPr lang="en-US" sz="1800">
                <a:solidFill>
                  <a:srgbClr val="FFFFFF"/>
                </a:solidFill>
                <a:latin typeface="Arial" charset="0"/>
              </a:rPr>
              <a:t>centered around Q-points</a:t>
            </a:r>
          </a:p>
        </p:txBody>
      </p:sp>
      <p:pic>
        <p:nvPicPr>
          <p:cNvPr id="73731" name="Picture 3" descr="continuità"/>
          <p:cNvPicPr>
            <a:picLocks noChangeAspect="1" noChangeArrowheads="1"/>
          </p:cNvPicPr>
          <p:nvPr/>
        </p:nvPicPr>
        <p:blipFill>
          <a:blip r:embed="rId2" cstate="print"/>
          <a:srcRect l="2516" r="5032" b="2763"/>
          <a:stretch>
            <a:fillRect/>
          </a:stretch>
        </p:blipFill>
        <p:spPr bwMode="auto">
          <a:xfrm>
            <a:off x="4510088" y="1258888"/>
            <a:ext cx="4156075" cy="2701925"/>
          </a:xfrm>
          <a:prstGeom prst="rect">
            <a:avLst/>
          </a:prstGeom>
          <a:noFill/>
          <a:ln w="9525">
            <a:solidFill>
              <a:schemeClr val="tx1"/>
            </a:solidFill>
            <a:miter lim="800000"/>
            <a:headEnd/>
            <a:tailEnd/>
          </a:ln>
        </p:spPr>
      </p:pic>
      <p:pic>
        <p:nvPicPr>
          <p:cNvPr id="73732" name="Picture 4" descr="energia"/>
          <p:cNvPicPr>
            <a:picLocks noChangeAspect="1" noChangeArrowheads="1"/>
          </p:cNvPicPr>
          <p:nvPr/>
        </p:nvPicPr>
        <p:blipFill>
          <a:blip r:embed="rId3" cstate="print"/>
          <a:srcRect l="1595" t="1343" r="6375" b="1343"/>
          <a:stretch>
            <a:fillRect/>
          </a:stretch>
        </p:blipFill>
        <p:spPr bwMode="auto">
          <a:xfrm>
            <a:off x="4519613" y="4033838"/>
            <a:ext cx="4157662" cy="2609850"/>
          </a:xfrm>
          <a:prstGeom prst="rect">
            <a:avLst/>
          </a:prstGeom>
          <a:noFill/>
          <a:ln w="9525">
            <a:solidFill>
              <a:schemeClr val="tx1"/>
            </a:solidFill>
            <a:miter lim="800000"/>
            <a:headEnd/>
            <a:tailEnd/>
          </a:ln>
        </p:spPr>
      </p:pic>
      <p:sp>
        <p:nvSpPr>
          <p:cNvPr id="73734" name="Rectangle 6"/>
          <p:cNvSpPr>
            <a:spLocks noChangeArrowheads="1"/>
          </p:cNvSpPr>
          <p:nvPr/>
        </p:nvSpPr>
        <p:spPr bwMode="auto">
          <a:xfrm>
            <a:off x="179388" y="854224"/>
            <a:ext cx="6769100" cy="990600"/>
          </a:xfrm>
          <a:prstGeom prst="rect">
            <a:avLst/>
          </a:prstGeom>
          <a:noFill/>
          <a:ln w="9525">
            <a:noFill/>
            <a:miter lim="800000"/>
            <a:headEnd/>
            <a:tailEnd/>
          </a:ln>
          <a:effectLst/>
        </p:spPr>
        <p:txBody>
          <a:bodyPr anchor="ctr"/>
          <a:lstStyle/>
          <a:p>
            <a:r>
              <a:rPr lang="en-US" dirty="0">
                <a:solidFill>
                  <a:srgbClr val="FFFFFF"/>
                </a:solidFill>
              </a:rPr>
              <a:t>6 Point Structure</a:t>
            </a:r>
          </a:p>
        </p:txBody>
      </p:sp>
      <p:sp>
        <p:nvSpPr>
          <p:cNvPr id="73735" name="Rectangle 7"/>
          <p:cNvSpPr>
            <a:spLocks noGrp="1" noChangeArrowheads="1"/>
          </p:cNvSpPr>
          <p:nvPr>
            <p:ph type="title"/>
          </p:nvPr>
        </p:nvSpPr>
        <p:spPr>
          <a:noFill/>
          <a:ln/>
        </p:spPr>
        <p:txBody>
          <a:bodyPr/>
          <a:lstStyle/>
          <a:p>
            <a:r>
              <a:rPr lang="da-DK" dirty="0" err="1" smtClean="0">
                <a:solidFill>
                  <a:srgbClr val="FFFFFF"/>
                </a:solidFill>
              </a:rPr>
              <a:t>Finite</a:t>
            </a:r>
            <a:r>
              <a:rPr lang="da-DK" dirty="0" smtClean="0">
                <a:solidFill>
                  <a:srgbClr val="FFFFFF"/>
                </a:solidFill>
              </a:rPr>
              <a:t> difference </a:t>
            </a:r>
            <a:r>
              <a:rPr lang="da-DK" dirty="0" err="1" smtClean="0">
                <a:solidFill>
                  <a:srgbClr val="FFFFFF"/>
                </a:solidFill>
              </a:rPr>
              <a:t>scheme</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ChangeArrowheads="1"/>
          </p:cNvSpPr>
          <p:nvPr/>
        </p:nvSpPr>
        <p:spPr bwMode="auto">
          <a:xfrm>
            <a:off x="4071934" y="5643578"/>
            <a:ext cx="4748538" cy="958850"/>
          </a:xfrm>
          <a:prstGeom prst="roundRect">
            <a:avLst>
              <a:gd name="adj" fmla="val 16667"/>
            </a:avLst>
          </a:prstGeom>
          <a:solidFill>
            <a:srgbClr val="AFFFFF"/>
          </a:solidFill>
          <a:ln w="12700">
            <a:solidFill>
              <a:schemeClr val="tx1"/>
            </a:solidFill>
            <a:round/>
            <a:headEnd type="none" w="sm" len="sm"/>
            <a:tailEnd type="none" w="sm" len="sm"/>
          </a:ln>
          <a:effectLst/>
        </p:spPr>
        <p:txBody>
          <a:bodyPr wrap="none" anchor="ctr"/>
          <a:lstStyle/>
          <a:p>
            <a:endParaRPr lang="da-DK"/>
          </a:p>
        </p:txBody>
      </p:sp>
      <p:sp>
        <p:nvSpPr>
          <p:cNvPr id="74755" name="AutoShape 3"/>
          <p:cNvSpPr>
            <a:spLocks noChangeArrowheads="1"/>
          </p:cNvSpPr>
          <p:nvPr/>
        </p:nvSpPr>
        <p:spPr bwMode="auto">
          <a:xfrm>
            <a:off x="823913" y="4562475"/>
            <a:ext cx="5980112" cy="838200"/>
          </a:xfrm>
          <a:prstGeom prst="roundRect">
            <a:avLst>
              <a:gd name="adj" fmla="val 16667"/>
            </a:avLst>
          </a:prstGeom>
          <a:solidFill>
            <a:srgbClr val="AFFFFF"/>
          </a:solidFill>
          <a:ln w="12700">
            <a:solidFill>
              <a:schemeClr val="tx1"/>
            </a:solidFill>
            <a:round/>
            <a:headEnd type="none" w="sm" len="sm"/>
            <a:tailEnd type="none" w="sm" len="sm"/>
          </a:ln>
          <a:effectLst/>
        </p:spPr>
        <p:txBody>
          <a:bodyPr wrap="none" anchor="ctr"/>
          <a:lstStyle/>
          <a:p>
            <a:endParaRPr lang="da-DK"/>
          </a:p>
        </p:txBody>
      </p:sp>
      <p:sp>
        <p:nvSpPr>
          <p:cNvPr id="74756" name="Text Box 4"/>
          <p:cNvSpPr txBox="1">
            <a:spLocks noChangeArrowheads="1"/>
          </p:cNvSpPr>
          <p:nvPr/>
        </p:nvSpPr>
        <p:spPr bwMode="auto">
          <a:xfrm>
            <a:off x="768350" y="2155825"/>
            <a:ext cx="6937375" cy="2154238"/>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dirty="0" smtClean="0">
                <a:solidFill>
                  <a:srgbClr val="FFFFFF"/>
                </a:solidFill>
                <a:latin typeface="Arial"/>
              </a:rPr>
              <a:t>Given:		Initial Conditions and Finite Difference</a:t>
            </a:r>
            <a:br>
              <a:rPr lang="en-GB" sz="1800" dirty="0" smtClean="0">
                <a:solidFill>
                  <a:srgbClr val="FFFFFF"/>
                </a:solidFill>
                <a:latin typeface="Arial"/>
              </a:rPr>
            </a:br>
            <a:r>
              <a:rPr lang="en-GB" sz="1800" dirty="0" smtClean="0">
                <a:solidFill>
                  <a:srgbClr val="FFFFFF"/>
                </a:solidFill>
                <a:latin typeface="Arial"/>
              </a:rPr>
              <a:t>		Approximation which is </a:t>
            </a:r>
            <a:r>
              <a:rPr lang="en-GB" sz="1800" b="1" dirty="0" smtClean="0">
                <a:solidFill>
                  <a:schemeClr val="accent1"/>
                </a:solidFill>
                <a:latin typeface="Arial"/>
              </a:rPr>
              <a:t>consistent</a:t>
            </a:r>
          </a:p>
          <a:p>
            <a:pPr defTabSz="762000" eaLnBrk="0" hangingPunct="0">
              <a:spcBef>
                <a:spcPct val="50000"/>
              </a:spcBef>
            </a:pPr>
            <a:r>
              <a:rPr lang="en-GB" sz="1800" dirty="0" smtClean="0">
                <a:solidFill>
                  <a:srgbClr val="FFFFFF"/>
                </a:solidFill>
                <a:latin typeface="Arial"/>
              </a:rPr>
              <a:t>Then:		</a:t>
            </a:r>
            <a:r>
              <a:rPr lang="en-GB" sz="1800" b="1" dirty="0" smtClean="0">
                <a:solidFill>
                  <a:schemeClr val="accent1"/>
                </a:solidFill>
                <a:latin typeface="Arial"/>
              </a:rPr>
              <a:t>Stability</a:t>
            </a:r>
            <a:r>
              <a:rPr lang="en-GB" sz="1800" dirty="0" smtClean="0">
                <a:solidFill>
                  <a:srgbClr val="FFFFFF"/>
                </a:solidFill>
                <a:latin typeface="Arial"/>
              </a:rPr>
              <a:t> is the necessary and sufficient</a:t>
            </a:r>
            <a:br>
              <a:rPr lang="en-GB" sz="1800" dirty="0" smtClean="0">
                <a:solidFill>
                  <a:srgbClr val="FFFFFF"/>
                </a:solidFill>
                <a:latin typeface="Arial"/>
              </a:rPr>
            </a:br>
            <a:r>
              <a:rPr lang="en-GB" sz="1800" dirty="0" smtClean="0">
                <a:solidFill>
                  <a:srgbClr val="FFFFFF"/>
                </a:solidFill>
                <a:latin typeface="Arial"/>
              </a:rPr>
              <a:t>		condition for </a:t>
            </a:r>
            <a:r>
              <a:rPr lang="en-GB" sz="1800" b="1" dirty="0" smtClean="0">
                <a:solidFill>
                  <a:schemeClr val="accent1"/>
                </a:solidFill>
                <a:latin typeface="Arial"/>
              </a:rPr>
              <a:t>convergence</a:t>
            </a:r>
          </a:p>
          <a:p>
            <a:pPr defTabSz="762000" eaLnBrk="0" hangingPunct="0">
              <a:spcBef>
                <a:spcPct val="50000"/>
              </a:spcBef>
            </a:pPr>
            <a:endParaRPr lang="en-GB" sz="1800" dirty="0" smtClean="0">
              <a:solidFill>
                <a:srgbClr val="FFFFFF"/>
              </a:solidFill>
              <a:latin typeface="Arial"/>
            </a:endParaRPr>
          </a:p>
          <a:p>
            <a:pPr defTabSz="762000" eaLnBrk="0" hangingPunct="0">
              <a:spcBef>
                <a:spcPct val="50000"/>
              </a:spcBef>
            </a:pPr>
            <a:r>
              <a:rPr lang="en-GB" sz="1800" dirty="0" smtClean="0">
                <a:solidFill>
                  <a:srgbClr val="FFFFFF"/>
                </a:solidFill>
                <a:latin typeface="Arial"/>
              </a:rPr>
              <a:t>Conditional stability is achieved for Courant Number &lt; 1</a:t>
            </a:r>
            <a:endParaRPr lang="en-GB" sz="1800" dirty="0">
              <a:solidFill>
                <a:srgbClr val="FFFFFF"/>
              </a:solidFill>
              <a:latin typeface="Arial"/>
            </a:endParaRPr>
          </a:p>
        </p:txBody>
      </p:sp>
      <p:sp>
        <p:nvSpPr>
          <p:cNvPr id="74757" name="Text Box 5"/>
          <p:cNvSpPr txBox="1">
            <a:spLocks noChangeArrowheads="1"/>
          </p:cNvSpPr>
          <p:nvPr/>
        </p:nvSpPr>
        <p:spPr bwMode="auto">
          <a:xfrm>
            <a:off x="457200" y="5834063"/>
            <a:ext cx="3543296" cy="366712"/>
          </a:xfrm>
          <a:prstGeom prst="rect">
            <a:avLst/>
          </a:prstGeom>
          <a:noFill/>
          <a:ln w="12700">
            <a:noFill/>
            <a:miter lim="800000"/>
            <a:headEnd type="none" w="sm" len="sm"/>
            <a:tailEnd type="none" w="sm" len="sm"/>
          </a:ln>
          <a:effectLst/>
        </p:spPr>
        <p:txBody>
          <a:bodyPr wrap="square">
            <a:spAutoFit/>
          </a:bodyPr>
          <a:lstStyle/>
          <a:p>
            <a:pPr defTabSz="762000" eaLnBrk="0" hangingPunct="0">
              <a:spcBef>
                <a:spcPct val="50000"/>
              </a:spcBef>
            </a:pPr>
            <a:r>
              <a:rPr lang="en-GB" sz="1800" b="1" dirty="0">
                <a:solidFill>
                  <a:srgbClr val="FFFFFF"/>
                </a:solidFill>
                <a:latin typeface="Arial"/>
              </a:rPr>
              <a:t>Example: D=10, V=1, </a:t>
            </a:r>
            <a:r>
              <a:rPr lang="en-GB" sz="1800" b="1" dirty="0" err="1">
                <a:solidFill>
                  <a:srgbClr val="FFFFFF"/>
                </a:solidFill>
                <a:latin typeface="Arial"/>
              </a:rPr>
              <a:t>dX</a:t>
            </a:r>
            <a:r>
              <a:rPr lang="en-GB" sz="1800" b="1" dirty="0">
                <a:solidFill>
                  <a:srgbClr val="FFFFFF"/>
                </a:solidFill>
                <a:latin typeface="Arial"/>
              </a:rPr>
              <a:t>=1000</a:t>
            </a:r>
          </a:p>
        </p:txBody>
      </p:sp>
      <p:graphicFrame>
        <p:nvGraphicFramePr>
          <p:cNvPr id="74758" name="Object 6"/>
          <p:cNvGraphicFramePr>
            <a:graphicFrameLocks noChangeAspect="1"/>
          </p:cNvGraphicFramePr>
          <p:nvPr>
            <p:extLst>
              <p:ext uri="{D42A27DB-BD31-4B8C-83A1-F6EECF244321}">
                <p14:modId xmlns:p14="http://schemas.microsoft.com/office/powerpoint/2010/main" val="1621199214"/>
              </p:ext>
            </p:extLst>
          </p:nvPr>
        </p:nvGraphicFramePr>
        <p:xfrm>
          <a:off x="4071934" y="5742003"/>
          <a:ext cx="4794253" cy="762000"/>
        </p:xfrm>
        <a:graphic>
          <a:graphicData uri="http://schemas.openxmlformats.org/presentationml/2006/ole">
            <mc:AlternateContent xmlns:mc="http://schemas.openxmlformats.org/markup-compatibility/2006">
              <mc:Choice xmlns:v="urn:schemas-microsoft-com:vml" Requires="v">
                <p:oleObj spid="_x0000_s74796" name="Ligning" r:id="rId4" imgW="2527200" imgH="444240" progId="Equation.3">
                  <p:embed/>
                </p:oleObj>
              </mc:Choice>
              <mc:Fallback>
                <p:oleObj name="Ligning" r:id="rId4" imgW="2527200" imgH="444240" progId="Equation.3">
                  <p:embed/>
                  <p:pic>
                    <p:nvPicPr>
                      <p:cNvPr id="0" name="Picture 6"/>
                      <p:cNvPicPr>
                        <a:picLocks noChangeAspect="1" noChangeArrowheads="1"/>
                      </p:cNvPicPr>
                      <p:nvPr/>
                    </p:nvPicPr>
                    <p:blipFill>
                      <a:blip r:embed="rId5"/>
                      <a:srcRect/>
                      <a:stretch>
                        <a:fillRect/>
                      </a:stretch>
                    </p:blipFill>
                    <p:spPr bwMode="auto">
                      <a:xfrm>
                        <a:off x="4071934" y="5742003"/>
                        <a:ext cx="4794253" cy="762000"/>
                      </a:xfrm>
                      <a:prstGeom prst="rect">
                        <a:avLst/>
                      </a:prstGeom>
                      <a:noFill/>
                      <a:extLst/>
                    </p:spPr>
                  </p:pic>
                </p:oleObj>
              </mc:Fallback>
            </mc:AlternateContent>
          </a:graphicData>
        </a:graphic>
      </p:graphicFrame>
      <p:graphicFrame>
        <p:nvGraphicFramePr>
          <p:cNvPr id="74759" name="Object 7"/>
          <p:cNvGraphicFramePr>
            <a:graphicFrameLocks noChangeAspect="1"/>
          </p:cNvGraphicFramePr>
          <p:nvPr/>
        </p:nvGraphicFramePr>
        <p:xfrm>
          <a:off x="3924300" y="4652963"/>
          <a:ext cx="2767013" cy="676275"/>
        </p:xfrm>
        <a:graphic>
          <a:graphicData uri="http://schemas.openxmlformats.org/presentationml/2006/ole">
            <mc:AlternateContent xmlns:mc="http://schemas.openxmlformats.org/markup-compatibility/2006">
              <mc:Choice xmlns:v="urn:schemas-microsoft-com:vml" Requires="v">
                <p:oleObj spid="_x0000_s74797" name="Equation" r:id="rId6" imgW="2602080" imgH="676440" progId="Equation.3">
                  <p:embed/>
                </p:oleObj>
              </mc:Choice>
              <mc:Fallback>
                <p:oleObj name="Equation" r:id="rId6" imgW="2602080" imgH="67644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4300" y="4652963"/>
                        <a:ext cx="2767013"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4760" name="Text Box 8"/>
          <p:cNvSpPr txBox="1">
            <a:spLocks noChangeArrowheads="1"/>
          </p:cNvSpPr>
          <p:nvPr/>
        </p:nvSpPr>
        <p:spPr bwMode="auto">
          <a:xfrm>
            <a:off x="866775" y="4581128"/>
            <a:ext cx="2106613" cy="707886"/>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dirty="0" smtClean="0">
                <a:solidFill>
                  <a:schemeClr val="accent6"/>
                </a:solidFill>
                <a:latin typeface="Arial"/>
              </a:rPr>
              <a:t>Courant Number:</a:t>
            </a:r>
            <a:endParaRPr lang="en-GB" dirty="0">
              <a:solidFill>
                <a:schemeClr val="accent6"/>
              </a:solidFill>
              <a:latin typeface="Arial"/>
            </a:endParaRPr>
          </a:p>
        </p:txBody>
      </p:sp>
      <p:sp>
        <p:nvSpPr>
          <p:cNvPr id="74762" name="Rectangle 10"/>
          <p:cNvSpPr>
            <a:spLocks noChangeArrowheads="1"/>
          </p:cNvSpPr>
          <p:nvPr/>
        </p:nvSpPr>
        <p:spPr bwMode="auto">
          <a:xfrm>
            <a:off x="179388" y="854224"/>
            <a:ext cx="6769100" cy="990600"/>
          </a:xfrm>
          <a:prstGeom prst="rect">
            <a:avLst/>
          </a:prstGeom>
          <a:noFill/>
          <a:ln w="9525">
            <a:noFill/>
            <a:miter lim="800000"/>
            <a:headEnd/>
            <a:tailEnd/>
          </a:ln>
          <a:effectLst/>
        </p:spPr>
        <p:txBody>
          <a:bodyPr anchor="ctr"/>
          <a:lstStyle/>
          <a:p>
            <a:r>
              <a:rPr lang="en-US" dirty="0">
                <a:solidFill>
                  <a:srgbClr val="FFFFFF"/>
                </a:solidFill>
              </a:rPr>
              <a:t>Courant Condition</a:t>
            </a:r>
          </a:p>
        </p:txBody>
      </p:sp>
      <p:sp>
        <p:nvSpPr>
          <p:cNvPr id="74763" name="Rectangle 11"/>
          <p:cNvSpPr>
            <a:spLocks noGrp="1" noChangeArrowheads="1"/>
          </p:cNvSpPr>
          <p:nvPr>
            <p:ph type="title"/>
          </p:nvPr>
        </p:nvSpPr>
        <p:spPr>
          <a:noFill/>
          <a:ln/>
        </p:spPr>
        <p:txBody>
          <a:bodyPr/>
          <a:lstStyle/>
          <a:p>
            <a:r>
              <a:rPr lang="da-DK" dirty="0" smtClean="0">
                <a:solidFill>
                  <a:srgbClr val="FFFFFF"/>
                </a:solidFill>
              </a:rPr>
              <a:t>Model </a:t>
            </a:r>
            <a:r>
              <a:rPr lang="da-DK" dirty="0" err="1" smtClean="0">
                <a:solidFill>
                  <a:srgbClr val="FFFFFF"/>
                </a:solidFill>
              </a:rPr>
              <a:t>stability</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179388" y="854224"/>
            <a:ext cx="6769100" cy="990600"/>
          </a:xfrm>
          <a:prstGeom prst="rect">
            <a:avLst/>
          </a:prstGeom>
          <a:noFill/>
          <a:ln w="9525">
            <a:noFill/>
            <a:miter lim="800000"/>
            <a:headEnd/>
            <a:tailEnd/>
          </a:ln>
          <a:effectLst/>
        </p:spPr>
        <p:txBody>
          <a:bodyPr anchor="ctr"/>
          <a:lstStyle/>
          <a:p>
            <a:r>
              <a:rPr lang="en-US" dirty="0">
                <a:solidFill>
                  <a:srgbClr val="FFFFFF"/>
                </a:solidFill>
              </a:rPr>
              <a:t>Fundamentals</a:t>
            </a:r>
          </a:p>
        </p:txBody>
      </p:sp>
      <p:sp>
        <p:nvSpPr>
          <p:cNvPr id="63492" name="Rectangle 4"/>
          <p:cNvSpPr>
            <a:spLocks noChangeArrowheads="1"/>
          </p:cNvSpPr>
          <p:nvPr/>
        </p:nvSpPr>
        <p:spPr bwMode="auto">
          <a:xfrm>
            <a:off x="3635375" y="2204864"/>
            <a:ext cx="2592388" cy="1554162"/>
          </a:xfrm>
          <a:prstGeom prst="rect">
            <a:avLst/>
          </a:prstGeom>
          <a:solidFill>
            <a:schemeClr val="bg2"/>
          </a:solidFill>
          <a:ln w="28575">
            <a:solidFill>
              <a:schemeClr val="accent1"/>
            </a:solidFill>
            <a:miter lim="800000"/>
            <a:headEnd type="none" w="sm" len="sm"/>
            <a:tailEnd type="none" w="sm" len="sm"/>
          </a:ln>
          <a:effectLst/>
        </p:spPr>
        <p:txBody>
          <a:bodyPr wrap="none" anchor="ctr"/>
          <a:lstStyle/>
          <a:p>
            <a:pPr algn="ctr" defTabSz="762000" eaLnBrk="0" hangingPunct="0"/>
            <a:r>
              <a:rPr lang="en-GB" b="1" dirty="0">
                <a:solidFill>
                  <a:srgbClr val="FFFFFF"/>
                </a:solidFill>
                <a:latin typeface="Arial" charset="0"/>
              </a:rPr>
              <a:t>PHYSICAL SYSTEM</a:t>
            </a:r>
          </a:p>
          <a:p>
            <a:pPr algn="ctr" defTabSz="762000" eaLnBrk="0" hangingPunct="0"/>
            <a:r>
              <a:rPr lang="en-GB" i="1" dirty="0">
                <a:solidFill>
                  <a:srgbClr val="FFFFFF"/>
                </a:solidFill>
                <a:latin typeface="Arial" charset="0"/>
              </a:rPr>
              <a:t>River Network</a:t>
            </a:r>
          </a:p>
          <a:p>
            <a:pPr algn="ctr" defTabSz="762000" eaLnBrk="0" hangingPunct="0"/>
            <a:r>
              <a:rPr lang="en-GB" i="1" dirty="0">
                <a:solidFill>
                  <a:srgbClr val="FFFFFF"/>
                </a:solidFill>
                <a:latin typeface="Arial" charset="0"/>
              </a:rPr>
              <a:t>Floodplains</a:t>
            </a:r>
          </a:p>
          <a:p>
            <a:pPr algn="ctr" defTabSz="762000" eaLnBrk="0" hangingPunct="0"/>
            <a:r>
              <a:rPr lang="en-GB" i="1" dirty="0">
                <a:solidFill>
                  <a:srgbClr val="FFFFFF"/>
                </a:solidFill>
                <a:latin typeface="Arial" charset="0"/>
              </a:rPr>
              <a:t>Structures</a:t>
            </a:r>
          </a:p>
        </p:txBody>
      </p:sp>
      <p:sp>
        <p:nvSpPr>
          <p:cNvPr id="63493" name="Rectangle 5"/>
          <p:cNvSpPr>
            <a:spLocks noChangeArrowheads="1"/>
          </p:cNvSpPr>
          <p:nvPr/>
        </p:nvSpPr>
        <p:spPr bwMode="auto">
          <a:xfrm>
            <a:off x="6373813" y="2204864"/>
            <a:ext cx="2519362" cy="1554162"/>
          </a:xfrm>
          <a:prstGeom prst="rect">
            <a:avLst/>
          </a:prstGeom>
          <a:solidFill>
            <a:schemeClr val="bg2"/>
          </a:solidFill>
          <a:ln w="28575">
            <a:solidFill>
              <a:schemeClr val="accent1"/>
            </a:solidFill>
            <a:miter lim="800000"/>
            <a:headEnd type="none" w="sm" len="sm"/>
            <a:tailEnd type="none" w="sm" len="sm"/>
          </a:ln>
          <a:effectLst/>
        </p:spPr>
        <p:txBody>
          <a:bodyPr wrap="none" anchor="ctr"/>
          <a:lstStyle/>
          <a:p>
            <a:pPr algn="ctr" defTabSz="762000" eaLnBrk="0" hangingPunct="0"/>
            <a:r>
              <a:rPr lang="en-GB" b="1" dirty="0">
                <a:solidFill>
                  <a:srgbClr val="FFFFFF"/>
                </a:solidFill>
                <a:latin typeface="Arial" charset="0"/>
              </a:rPr>
              <a:t>PHYSICAL LAWS</a:t>
            </a:r>
            <a:endParaRPr lang="en-GB" sz="1800" dirty="0">
              <a:solidFill>
                <a:srgbClr val="FFFFFF"/>
              </a:solidFill>
              <a:latin typeface="Arial" charset="0"/>
            </a:endParaRPr>
          </a:p>
          <a:p>
            <a:pPr algn="ctr" defTabSz="762000" eaLnBrk="0" hangingPunct="0"/>
            <a:r>
              <a:rPr lang="en-GB" i="1" dirty="0">
                <a:solidFill>
                  <a:srgbClr val="FFFFFF"/>
                </a:solidFill>
                <a:latin typeface="Arial" charset="0"/>
              </a:rPr>
              <a:t>Conservation of Mass</a:t>
            </a:r>
          </a:p>
          <a:p>
            <a:pPr algn="ctr" defTabSz="762000" eaLnBrk="0" hangingPunct="0"/>
            <a:r>
              <a:rPr lang="en-GB" i="1" dirty="0">
                <a:solidFill>
                  <a:srgbClr val="FFFFFF"/>
                </a:solidFill>
                <a:latin typeface="Arial" charset="0"/>
              </a:rPr>
              <a:t>Conservation of </a:t>
            </a:r>
          </a:p>
          <a:p>
            <a:pPr algn="ctr" defTabSz="762000" eaLnBrk="0" hangingPunct="0"/>
            <a:r>
              <a:rPr lang="en-GB" i="1" dirty="0">
                <a:solidFill>
                  <a:srgbClr val="FFFFFF"/>
                </a:solidFill>
                <a:latin typeface="Arial" charset="0"/>
              </a:rPr>
              <a:t>Momentum</a:t>
            </a:r>
          </a:p>
        </p:txBody>
      </p:sp>
      <p:sp>
        <p:nvSpPr>
          <p:cNvPr id="63494" name="Rectangle 6"/>
          <p:cNvSpPr>
            <a:spLocks noChangeArrowheads="1"/>
          </p:cNvSpPr>
          <p:nvPr/>
        </p:nvSpPr>
        <p:spPr bwMode="auto">
          <a:xfrm>
            <a:off x="3635375" y="4046364"/>
            <a:ext cx="2606675" cy="1296987"/>
          </a:xfrm>
          <a:prstGeom prst="rect">
            <a:avLst/>
          </a:prstGeom>
          <a:solidFill>
            <a:schemeClr val="bg2"/>
          </a:solidFill>
          <a:ln w="28575">
            <a:solidFill>
              <a:schemeClr val="accent1"/>
            </a:solidFill>
            <a:miter lim="800000"/>
            <a:headEnd type="none" w="sm" len="sm"/>
            <a:tailEnd type="none" w="sm" len="sm"/>
          </a:ln>
          <a:effectLst/>
        </p:spPr>
        <p:txBody>
          <a:bodyPr wrap="none" anchor="ctr"/>
          <a:lstStyle/>
          <a:p>
            <a:pPr algn="ctr" defTabSz="762000" eaLnBrk="0" hangingPunct="0"/>
            <a:r>
              <a:rPr lang="en-GB" b="1" dirty="0">
                <a:solidFill>
                  <a:srgbClr val="FFFFFF"/>
                </a:solidFill>
                <a:latin typeface="Arial" charset="0"/>
              </a:rPr>
              <a:t>SCHEMATISE</a:t>
            </a:r>
          </a:p>
          <a:p>
            <a:pPr algn="ctr" defTabSz="762000" eaLnBrk="0" hangingPunct="0"/>
            <a:r>
              <a:rPr lang="en-GB" i="1" dirty="0">
                <a:solidFill>
                  <a:srgbClr val="FFFFFF"/>
                </a:solidFill>
                <a:latin typeface="Arial" charset="0"/>
              </a:rPr>
              <a:t>Represent by a simple </a:t>
            </a:r>
          </a:p>
          <a:p>
            <a:pPr algn="ctr" defTabSz="762000" eaLnBrk="0" hangingPunct="0"/>
            <a:r>
              <a:rPr lang="en-GB" i="1" dirty="0">
                <a:solidFill>
                  <a:srgbClr val="FFFFFF"/>
                </a:solidFill>
                <a:latin typeface="Arial" charset="0"/>
              </a:rPr>
              <a:t>Equivalent System</a:t>
            </a:r>
            <a:endParaRPr lang="en-GB" sz="2400" i="1" dirty="0">
              <a:solidFill>
                <a:srgbClr val="FFFFFF"/>
              </a:solidFill>
              <a:latin typeface="Arial" charset="0"/>
            </a:endParaRPr>
          </a:p>
        </p:txBody>
      </p:sp>
      <p:sp>
        <p:nvSpPr>
          <p:cNvPr id="63495" name="Rectangle 7"/>
          <p:cNvSpPr>
            <a:spLocks noChangeArrowheads="1"/>
          </p:cNvSpPr>
          <p:nvPr/>
        </p:nvSpPr>
        <p:spPr bwMode="auto">
          <a:xfrm>
            <a:off x="6373813" y="4046364"/>
            <a:ext cx="2519362" cy="1296987"/>
          </a:xfrm>
          <a:prstGeom prst="rect">
            <a:avLst/>
          </a:prstGeom>
          <a:solidFill>
            <a:schemeClr val="bg2"/>
          </a:solidFill>
          <a:ln w="28575">
            <a:solidFill>
              <a:schemeClr val="accent1"/>
            </a:solidFill>
            <a:miter lim="800000"/>
            <a:headEnd type="none" w="sm" len="sm"/>
            <a:tailEnd type="none" w="sm" len="sm"/>
          </a:ln>
          <a:effectLst/>
        </p:spPr>
        <p:txBody>
          <a:bodyPr wrap="none" anchor="ctr"/>
          <a:lstStyle/>
          <a:p>
            <a:pPr algn="ctr" defTabSz="762000" eaLnBrk="0" hangingPunct="0"/>
            <a:r>
              <a:rPr lang="en-GB" b="1" dirty="0">
                <a:solidFill>
                  <a:srgbClr val="FFFFFF"/>
                </a:solidFill>
                <a:latin typeface="Arial" charset="0"/>
              </a:rPr>
              <a:t>DISCRETISE</a:t>
            </a:r>
          </a:p>
          <a:p>
            <a:pPr algn="ctr" defTabSz="762000" eaLnBrk="0" hangingPunct="0"/>
            <a:r>
              <a:rPr lang="en-GB" i="1" dirty="0">
                <a:solidFill>
                  <a:srgbClr val="FFFFFF"/>
                </a:solidFill>
                <a:latin typeface="Arial" charset="0"/>
              </a:rPr>
              <a:t>Express as a Finite </a:t>
            </a:r>
          </a:p>
          <a:p>
            <a:pPr algn="ctr" defTabSz="762000" eaLnBrk="0" hangingPunct="0"/>
            <a:r>
              <a:rPr lang="en-GB" i="1" dirty="0">
                <a:solidFill>
                  <a:srgbClr val="FFFFFF"/>
                </a:solidFill>
                <a:latin typeface="Arial" charset="0"/>
              </a:rPr>
              <a:t>Difference Relation</a:t>
            </a:r>
          </a:p>
        </p:txBody>
      </p:sp>
      <p:sp>
        <p:nvSpPr>
          <p:cNvPr id="63496" name="Rectangle 8"/>
          <p:cNvSpPr>
            <a:spLocks noChangeArrowheads="1"/>
          </p:cNvSpPr>
          <p:nvPr/>
        </p:nvSpPr>
        <p:spPr bwMode="auto">
          <a:xfrm>
            <a:off x="4716463" y="5657676"/>
            <a:ext cx="3200400" cy="457200"/>
          </a:xfrm>
          <a:prstGeom prst="rect">
            <a:avLst/>
          </a:prstGeom>
          <a:solidFill>
            <a:schemeClr val="bg2"/>
          </a:solidFill>
          <a:ln w="28575">
            <a:solidFill>
              <a:schemeClr val="accent1"/>
            </a:solidFill>
            <a:miter lim="800000"/>
            <a:headEnd type="none" w="sm" len="sm"/>
            <a:tailEnd type="none" w="sm" len="sm"/>
          </a:ln>
          <a:effectLst/>
        </p:spPr>
        <p:txBody>
          <a:bodyPr wrap="none" anchor="ctr"/>
          <a:lstStyle/>
          <a:p>
            <a:pPr algn="ctr" defTabSz="762000" eaLnBrk="0" hangingPunct="0"/>
            <a:r>
              <a:rPr lang="en-GB" b="1" dirty="0">
                <a:solidFill>
                  <a:srgbClr val="FFFFFF"/>
                </a:solidFill>
                <a:latin typeface="Arial" charset="0"/>
              </a:rPr>
              <a:t>NUMERICAL MODEL</a:t>
            </a:r>
            <a:endParaRPr lang="en-GB" sz="2400" dirty="0">
              <a:solidFill>
                <a:srgbClr val="FFFFFF"/>
              </a:solidFill>
              <a:latin typeface="Arial" charset="0"/>
            </a:endParaRPr>
          </a:p>
        </p:txBody>
      </p:sp>
      <p:sp>
        <p:nvSpPr>
          <p:cNvPr id="63497" name="Text Box 9"/>
          <p:cNvSpPr txBox="1">
            <a:spLocks noChangeArrowheads="1"/>
          </p:cNvSpPr>
          <p:nvPr/>
        </p:nvSpPr>
        <p:spPr bwMode="auto">
          <a:xfrm>
            <a:off x="538163" y="1619250"/>
            <a:ext cx="3025775" cy="476250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dirty="0" smtClean="0">
                <a:solidFill>
                  <a:srgbClr val="FFFFFF"/>
                </a:solidFill>
                <a:latin typeface="Arial"/>
              </a:rPr>
              <a:t>Modelling of unsteady flow is based on three fundamental elements:</a:t>
            </a:r>
          </a:p>
          <a:p>
            <a:pPr defTabSz="762000" eaLnBrk="0" hangingPunct="0">
              <a:spcBef>
                <a:spcPct val="50000"/>
              </a:spcBef>
            </a:pPr>
            <a:endParaRPr lang="en-GB" sz="1800" b="1" dirty="0" smtClean="0">
              <a:solidFill>
                <a:srgbClr val="FFFFFF"/>
              </a:solidFill>
              <a:latin typeface="Arial"/>
            </a:endParaRPr>
          </a:p>
          <a:p>
            <a:pPr defTabSz="762000" eaLnBrk="0" hangingPunct="0">
              <a:spcBef>
                <a:spcPct val="50000"/>
              </a:spcBef>
              <a:buFontTx/>
              <a:buChar char="•"/>
            </a:pPr>
            <a:r>
              <a:rPr lang="en-GB" sz="1800" dirty="0" smtClean="0">
                <a:solidFill>
                  <a:srgbClr val="FFFFFF"/>
                </a:solidFill>
                <a:latin typeface="Arial"/>
              </a:rPr>
              <a:t> A differential relationship</a:t>
            </a:r>
          </a:p>
          <a:p>
            <a:pPr defTabSz="762000" eaLnBrk="0" hangingPunct="0"/>
            <a:r>
              <a:rPr lang="en-GB" sz="1800" dirty="0" smtClean="0">
                <a:solidFill>
                  <a:srgbClr val="FFFFFF"/>
                </a:solidFill>
                <a:latin typeface="Arial"/>
              </a:rPr>
              <a:t>  expressing the physical</a:t>
            </a:r>
          </a:p>
          <a:p>
            <a:pPr defTabSz="762000" eaLnBrk="0" hangingPunct="0"/>
            <a:r>
              <a:rPr lang="en-GB" sz="1800" dirty="0" smtClean="0">
                <a:solidFill>
                  <a:srgbClr val="FFFFFF"/>
                </a:solidFill>
                <a:latin typeface="Arial"/>
              </a:rPr>
              <a:t>  laws</a:t>
            </a:r>
          </a:p>
          <a:p>
            <a:pPr defTabSz="762000" eaLnBrk="0" hangingPunct="0"/>
            <a:endParaRPr lang="en-GB" sz="1800" dirty="0" smtClean="0">
              <a:solidFill>
                <a:srgbClr val="FFFFFF"/>
              </a:solidFill>
              <a:latin typeface="Arial"/>
            </a:endParaRPr>
          </a:p>
          <a:p>
            <a:pPr defTabSz="762000" eaLnBrk="0" hangingPunct="0"/>
            <a:endParaRPr lang="en-GB" sz="1800" dirty="0" smtClean="0">
              <a:solidFill>
                <a:srgbClr val="FFFFFF"/>
              </a:solidFill>
              <a:latin typeface="Arial"/>
            </a:endParaRPr>
          </a:p>
          <a:p>
            <a:pPr defTabSz="762000" eaLnBrk="0" hangingPunct="0">
              <a:buFontTx/>
              <a:buChar char="•"/>
            </a:pPr>
            <a:r>
              <a:rPr lang="en-GB" sz="1800" dirty="0" smtClean="0">
                <a:solidFill>
                  <a:srgbClr val="FFFFFF"/>
                </a:solidFill>
                <a:latin typeface="Arial"/>
              </a:rPr>
              <a:t> A finite difference scheme</a:t>
            </a:r>
          </a:p>
          <a:p>
            <a:pPr defTabSz="762000" eaLnBrk="0" hangingPunct="0"/>
            <a:r>
              <a:rPr lang="en-GB" sz="1800" dirty="0" smtClean="0">
                <a:solidFill>
                  <a:srgbClr val="FFFFFF"/>
                </a:solidFill>
                <a:latin typeface="Arial"/>
              </a:rPr>
              <a:t>  producing a system of</a:t>
            </a:r>
          </a:p>
          <a:p>
            <a:pPr defTabSz="762000" eaLnBrk="0" hangingPunct="0"/>
            <a:r>
              <a:rPr lang="en-GB" sz="1800" dirty="0" smtClean="0">
                <a:solidFill>
                  <a:srgbClr val="FFFFFF"/>
                </a:solidFill>
                <a:latin typeface="Arial"/>
              </a:rPr>
              <a:t>  algebraic equations</a:t>
            </a:r>
          </a:p>
          <a:p>
            <a:pPr defTabSz="762000" eaLnBrk="0" hangingPunct="0"/>
            <a:endParaRPr lang="en-GB" sz="1800" dirty="0" smtClean="0">
              <a:solidFill>
                <a:srgbClr val="FFFFFF"/>
              </a:solidFill>
              <a:latin typeface="Arial"/>
            </a:endParaRPr>
          </a:p>
          <a:p>
            <a:pPr defTabSz="762000" eaLnBrk="0" hangingPunct="0"/>
            <a:endParaRPr lang="en-GB" sz="1800" dirty="0" smtClean="0">
              <a:solidFill>
                <a:srgbClr val="FFFFFF"/>
              </a:solidFill>
              <a:latin typeface="Arial"/>
            </a:endParaRPr>
          </a:p>
          <a:p>
            <a:pPr defTabSz="762000">
              <a:buFontTx/>
              <a:buChar char="•"/>
            </a:pPr>
            <a:r>
              <a:rPr lang="en-GB" sz="1800" dirty="0" smtClean="0">
                <a:solidFill>
                  <a:srgbClr val="FFFFFF"/>
                </a:solidFill>
                <a:latin typeface="Arial"/>
              </a:rPr>
              <a:t> A mathematical algorithm</a:t>
            </a:r>
          </a:p>
          <a:p>
            <a:pPr defTabSz="762000"/>
            <a:r>
              <a:rPr lang="en-GB" sz="1800" dirty="0" smtClean="0">
                <a:solidFill>
                  <a:srgbClr val="FFFFFF"/>
                </a:solidFill>
                <a:latin typeface="Arial"/>
              </a:rPr>
              <a:t>  to solve these equations</a:t>
            </a:r>
            <a:endParaRPr lang="en-GB" sz="1800" dirty="0">
              <a:solidFill>
                <a:srgbClr val="FFFFFF"/>
              </a:solidFill>
              <a:latin typeface="Arial"/>
            </a:endParaRPr>
          </a:p>
        </p:txBody>
      </p:sp>
      <p:cxnSp>
        <p:nvCxnSpPr>
          <p:cNvPr id="63498" name="AutoShape 10"/>
          <p:cNvCxnSpPr>
            <a:cxnSpLocks noChangeShapeType="1"/>
            <a:stCxn id="63492" idx="2"/>
            <a:endCxn id="63494" idx="0"/>
          </p:cNvCxnSpPr>
          <p:nvPr/>
        </p:nvCxnSpPr>
        <p:spPr bwMode="auto">
          <a:xfrm>
            <a:off x="4932363" y="3773314"/>
            <a:ext cx="6350" cy="258762"/>
          </a:xfrm>
          <a:prstGeom prst="straightConnector1">
            <a:avLst/>
          </a:prstGeom>
          <a:noFill/>
          <a:ln w="28575">
            <a:solidFill>
              <a:schemeClr val="accent2"/>
            </a:solidFill>
            <a:round/>
            <a:headEnd/>
            <a:tailEnd type="triangle" w="lg" len="med"/>
          </a:ln>
          <a:effectLst/>
        </p:spPr>
      </p:cxnSp>
      <p:cxnSp>
        <p:nvCxnSpPr>
          <p:cNvPr id="63499" name="AutoShape 11"/>
          <p:cNvCxnSpPr>
            <a:cxnSpLocks noChangeShapeType="1"/>
            <a:stCxn id="63493" idx="2"/>
            <a:endCxn id="63495" idx="0"/>
          </p:cNvCxnSpPr>
          <p:nvPr/>
        </p:nvCxnSpPr>
        <p:spPr bwMode="auto">
          <a:xfrm>
            <a:off x="7634288" y="3773314"/>
            <a:ext cx="0" cy="258762"/>
          </a:xfrm>
          <a:prstGeom prst="straightConnector1">
            <a:avLst/>
          </a:prstGeom>
          <a:noFill/>
          <a:ln w="28575">
            <a:solidFill>
              <a:schemeClr val="accent2"/>
            </a:solidFill>
            <a:round/>
            <a:headEnd/>
            <a:tailEnd type="triangle" w="lg" len="med"/>
          </a:ln>
          <a:effectLst/>
        </p:spPr>
      </p:cxnSp>
      <p:cxnSp>
        <p:nvCxnSpPr>
          <p:cNvPr id="63500" name="AutoShape 12"/>
          <p:cNvCxnSpPr>
            <a:cxnSpLocks noChangeShapeType="1"/>
            <a:stCxn id="63494" idx="2"/>
            <a:endCxn id="63496" idx="0"/>
          </p:cNvCxnSpPr>
          <p:nvPr/>
        </p:nvCxnSpPr>
        <p:spPr bwMode="auto">
          <a:xfrm rot="16200000" flipH="1">
            <a:off x="5484813" y="4811539"/>
            <a:ext cx="285750" cy="1377950"/>
          </a:xfrm>
          <a:prstGeom prst="bentConnector3">
            <a:avLst>
              <a:gd name="adj1" fmla="val 49444"/>
            </a:avLst>
          </a:prstGeom>
          <a:noFill/>
          <a:ln w="28575">
            <a:solidFill>
              <a:schemeClr val="accent2"/>
            </a:solidFill>
            <a:miter lim="800000"/>
            <a:headEnd/>
            <a:tailEnd type="triangle" w="lg" len="med"/>
          </a:ln>
          <a:effectLst/>
        </p:spPr>
      </p:cxnSp>
      <p:cxnSp>
        <p:nvCxnSpPr>
          <p:cNvPr id="63501" name="AutoShape 13"/>
          <p:cNvCxnSpPr>
            <a:cxnSpLocks noChangeShapeType="1"/>
            <a:stCxn id="63495" idx="2"/>
            <a:endCxn id="63496" idx="0"/>
          </p:cNvCxnSpPr>
          <p:nvPr/>
        </p:nvCxnSpPr>
        <p:spPr bwMode="auto">
          <a:xfrm rot="5400000">
            <a:off x="6832601" y="4841701"/>
            <a:ext cx="285750" cy="1317625"/>
          </a:xfrm>
          <a:prstGeom prst="bentConnector3">
            <a:avLst>
              <a:gd name="adj1" fmla="val 49444"/>
            </a:avLst>
          </a:prstGeom>
          <a:noFill/>
          <a:ln w="28575">
            <a:solidFill>
              <a:schemeClr val="accent2"/>
            </a:solidFill>
            <a:miter lim="800000"/>
            <a:headEnd/>
            <a:tailEnd type="triangle" w="lg" len="med"/>
          </a:ln>
          <a:effectLst/>
        </p:spPr>
      </p:cxnSp>
      <p:sp>
        <p:nvSpPr>
          <p:cNvPr id="63502" name="Rectangle 14"/>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0" name="AutoShape 8"/>
          <p:cNvSpPr>
            <a:spLocks noChangeArrowheads="1"/>
          </p:cNvSpPr>
          <p:nvPr/>
        </p:nvSpPr>
        <p:spPr bwMode="auto">
          <a:xfrm>
            <a:off x="3679825" y="4773613"/>
            <a:ext cx="5194300" cy="1584325"/>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da-DK">
              <a:solidFill>
                <a:schemeClr val="accent6"/>
              </a:solidFill>
            </a:endParaRPr>
          </a:p>
        </p:txBody>
      </p:sp>
      <p:sp>
        <p:nvSpPr>
          <p:cNvPr id="64514" name="AutoShape 2"/>
          <p:cNvSpPr>
            <a:spLocks noChangeArrowheads="1"/>
          </p:cNvSpPr>
          <p:nvPr/>
        </p:nvSpPr>
        <p:spPr bwMode="auto">
          <a:xfrm>
            <a:off x="6300788" y="3106738"/>
            <a:ext cx="2573337" cy="1223962"/>
          </a:xfrm>
          <a:prstGeom prst="roundRect">
            <a:avLst>
              <a:gd name="adj" fmla="val 16667"/>
            </a:avLst>
          </a:prstGeom>
          <a:solidFill>
            <a:schemeClr val="bg1"/>
          </a:solidFill>
          <a:ln w="12700">
            <a:solidFill>
              <a:schemeClr val="tx1"/>
            </a:solidFill>
            <a:round/>
            <a:headEnd type="none" w="sm" len="sm"/>
            <a:tailEnd type="none" w="sm" len="sm"/>
          </a:ln>
          <a:effectLst/>
        </p:spPr>
        <p:txBody>
          <a:bodyPr wrap="none" anchor="ctr"/>
          <a:lstStyle/>
          <a:p>
            <a:endParaRPr lang="da-DK"/>
          </a:p>
        </p:txBody>
      </p:sp>
      <p:sp>
        <p:nvSpPr>
          <p:cNvPr id="64516" name="Rectangle 4"/>
          <p:cNvSpPr>
            <a:spLocks noChangeArrowheads="1"/>
          </p:cNvSpPr>
          <p:nvPr/>
        </p:nvSpPr>
        <p:spPr bwMode="auto">
          <a:xfrm>
            <a:off x="179512" y="854224"/>
            <a:ext cx="6769100" cy="990600"/>
          </a:xfrm>
          <a:prstGeom prst="rect">
            <a:avLst/>
          </a:prstGeom>
          <a:noFill/>
          <a:ln w="9525">
            <a:noFill/>
            <a:miter lim="800000"/>
            <a:headEnd/>
            <a:tailEnd/>
          </a:ln>
          <a:effectLst/>
        </p:spPr>
        <p:txBody>
          <a:bodyPr anchor="ctr"/>
          <a:lstStyle/>
          <a:p>
            <a:r>
              <a:rPr lang="en-US" dirty="0">
                <a:solidFill>
                  <a:srgbClr val="FFFFFF"/>
                </a:solidFill>
              </a:rPr>
              <a:t>Saint </a:t>
            </a:r>
            <a:r>
              <a:rPr lang="en-US" dirty="0" err="1">
                <a:solidFill>
                  <a:srgbClr val="FFFFFF"/>
                </a:solidFill>
              </a:rPr>
              <a:t>Venant</a:t>
            </a:r>
            <a:r>
              <a:rPr lang="en-US" dirty="0">
                <a:solidFill>
                  <a:srgbClr val="FFFFFF"/>
                </a:solidFill>
              </a:rPr>
              <a:t> Equations</a:t>
            </a:r>
          </a:p>
        </p:txBody>
      </p:sp>
      <p:graphicFrame>
        <p:nvGraphicFramePr>
          <p:cNvPr id="64517" name="Object 5"/>
          <p:cNvGraphicFramePr>
            <a:graphicFrameLocks/>
          </p:cNvGraphicFramePr>
          <p:nvPr/>
        </p:nvGraphicFramePr>
        <p:xfrm>
          <a:off x="6516688" y="3379788"/>
          <a:ext cx="2271712" cy="649287"/>
        </p:xfrm>
        <a:graphic>
          <a:graphicData uri="http://schemas.openxmlformats.org/presentationml/2006/ole">
            <mc:AlternateContent xmlns:mc="http://schemas.openxmlformats.org/markup-compatibility/2006">
              <mc:Choice xmlns:v="urn:schemas-microsoft-com:vml" Requires="v">
                <p:oleObj spid="_x0000_s64558" name="Equation" r:id="rId4" imgW="850680" imgH="393480" progId="Equation.3">
                  <p:embed/>
                </p:oleObj>
              </mc:Choice>
              <mc:Fallback>
                <p:oleObj name="Equation" r:id="rId4" imgW="850680" imgH="393480" progId="Equation.3">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3379788"/>
                        <a:ext cx="2271712"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518" name="Text Box 6"/>
          <p:cNvSpPr txBox="1">
            <a:spLocks noChangeArrowheads="1"/>
          </p:cNvSpPr>
          <p:nvPr/>
        </p:nvSpPr>
        <p:spPr bwMode="auto">
          <a:xfrm>
            <a:off x="214282" y="1714488"/>
            <a:ext cx="3429024" cy="4662815"/>
          </a:xfrm>
          <a:prstGeom prst="rect">
            <a:avLst/>
          </a:prstGeom>
          <a:noFill/>
          <a:ln w="12700">
            <a:noFill/>
            <a:miter lim="800000"/>
            <a:headEnd type="none" w="sm" len="sm"/>
            <a:tailEnd type="none" w="sm" len="sm"/>
          </a:ln>
          <a:effectLst/>
        </p:spPr>
        <p:txBody>
          <a:bodyPr wrap="square">
            <a:spAutoFit/>
          </a:bodyPr>
          <a:lstStyle/>
          <a:p>
            <a:pPr defTabSz="762000" eaLnBrk="0" hangingPunct="0">
              <a:spcBef>
                <a:spcPct val="50000"/>
              </a:spcBef>
            </a:pPr>
            <a:r>
              <a:rPr lang="en-GB" sz="1800" b="1" dirty="0" smtClean="0">
                <a:solidFill>
                  <a:srgbClr val="FFFFFF"/>
                </a:solidFill>
                <a:latin typeface="Arial"/>
              </a:rPr>
              <a:t>General Assumptions:</a:t>
            </a:r>
          </a:p>
          <a:p>
            <a:pPr defTabSz="762000" eaLnBrk="0" hangingPunct="0">
              <a:spcBef>
                <a:spcPct val="50000"/>
              </a:spcBef>
              <a:buFontTx/>
              <a:buChar char="•"/>
            </a:pPr>
            <a:r>
              <a:rPr lang="en-GB" sz="1800" dirty="0" smtClean="0">
                <a:solidFill>
                  <a:srgbClr val="FFFFFF"/>
                </a:solidFill>
                <a:latin typeface="Arial"/>
              </a:rPr>
              <a:t> Incompressible and</a:t>
            </a:r>
            <a:br>
              <a:rPr lang="en-GB" sz="1800" dirty="0" smtClean="0">
                <a:solidFill>
                  <a:srgbClr val="FFFFFF"/>
                </a:solidFill>
                <a:latin typeface="Arial"/>
              </a:rPr>
            </a:br>
            <a:r>
              <a:rPr lang="en-GB" sz="1800" dirty="0" smtClean="0">
                <a:solidFill>
                  <a:srgbClr val="FFFFFF"/>
                </a:solidFill>
                <a:latin typeface="Arial"/>
              </a:rPr>
              <a:t>  homogeneous fluid</a:t>
            </a:r>
          </a:p>
          <a:p>
            <a:pPr defTabSz="762000" eaLnBrk="0" hangingPunct="0">
              <a:spcBef>
                <a:spcPct val="50000"/>
              </a:spcBef>
              <a:buFontTx/>
              <a:buChar char="•"/>
            </a:pPr>
            <a:r>
              <a:rPr lang="en-GB" sz="1800" dirty="0" smtClean="0">
                <a:solidFill>
                  <a:srgbClr val="FFFFFF"/>
                </a:solidFill>
                <a:latin typeface="Arial"/>
              </a:rPr>
              <a:t> Flow is one-dimensional</a:t>
            </a:r>
            <a:br>
              <a:rPr lang="en-GB" sz="1800" dirty="0" smtClean="0">
                <a:solidFill>
                  <a:srgbClr val="FFFFFF"/>
                </a:solidFill>
                <a:latin typeface="Arial"/>
              </a:rPr>
            </a:br>
            <a:r>
              <a:rPr lang="en-GB" sz="1800" dirty="0" smtClean="0">
                <a:solidFill>
                  <a:srgbClr val="FFFFFF"/>
                </a:solidFill>
                <a:latin typeface="Arial"/>
              </a:rPr>
              <a:t>  (uniform velocity and</a:t>
            </a:r>
            <a:br>
              <a:rPr lang="en-GB" sz="1800" dirty="0" smtClean="0">
                <a:solidFill>
                  <a:srgbClr val="FFFFFF"/>
                </a:solidFill>
                <a:latin typeface="Arial"/>
              </a:rPr>
            </a:br>
            <a:r>
              <a:rPr lang="en-GB" sz="1800" dirty="0" smtClean="0">
                <a:solidFill>
                  <a:srgbClr val="FFFFFF"/>
                </a:solidFill>
                <a:latin typeface="Arial"/>
              </a:rPr>
              <a:t>  water level in cross-section)</a:t>
            </a:r>
          </a:p>
          <a:p>
            <a:pPr defTabSz="762000" eaLnBrk="0" hangingPunct="0">
              <a:spcBef>
                <a:spcPct val="50000"/>
              </a:spcBef>
              <a:buFontTx/>
              <a:buChar char="•"/>
            </a:pPr>
            <a:r>
              <a:rPr lang="en-GB" sz="1800" dirty="0" smtClean="0">
                <a:solidFill>
                  <a:srgbClr val="FFFFFF"/>
                </a:solidFill>
                <a:latin typeface="Arial"/>
              </a:rPr>
              <a:t> Bottom slope is small</a:t>
            </a:r>
          </a:p>
          <a:p>
            <a:pPr defTabSz="762000" eaLnBrk="0" hangingPunct="0">
              <a:spcBef>
                <a:spcPct val="50000"/>
              </a:spcBef>
              <a:buFontTx/>
              <a:buChar char="•"/>
            </a:pPr>
            <a:r>
              <a:rPr lang="en-GB" sz="1800" dirty="0" smtClean="0">
                <a:solidFill>
                  <a:srgbClr val="FFFFFF"/>
                </a:solidFill>
                <a:latin typeface="Arial"/>
              </a:rPr>
              <a:t> Small longitudinal variation</a:t>
            </a:r>
            <a:br>
              <a:rPr lang="en-GB" sz="1800" dirty="0" smtClean="0">
                <a:solidFill>
                  <a:srgbClr val="FFFFFF"/>
                </a:solidFill>
                <a:latin typeface="Arial"/>
              </a:rPr>
            </a:br>
            <a:r>
              <a:rPr lang="en-GB" sz="1800" dirty="0" smtClean="0">
                <a:solidFill>
                  <a:srgbClr val="FFFFFF"/>
                </a:solidFill>
                <a:latin typeface="Arial"/>
              </a:rPr>
              <a:t>  in geometry</a:t>
            </a:r>
          </a:p>
          <a:p>
            <a:pPr defTabSz="762000" eaLnBrk="0" hangingPunct="0">
              <a:spcBef>
                <a:spcPct val="50000"/>
              </a:spcBef>
              <a:buFontTx/>
              <a:buChar char="•"/>
            </a:pPr>
            <a:r>
              <a:rPr lang="en-GB" sz="1800" dirty="0" smtClean="0">
                <a:solidFill>
                  <a:srgbClr val="FFFFFF"/>
                </a:solidFill>
                <a:latin typeface="Arial"/>
              </a:rPr>
              <a:t> Hydrostatic pressure </a:t>
            </a:r>
            <a:br>
              <a:rPr lang="en-GB" sz="1800" dirty="0" smtClean="0">
                <a:solidFill>
                  <a:srgbClr val="FFFFFF"/>
                </a:solidFill>
                <a:latin typeface="Arial"/>
              </a:rPr>
            </a:br>
            <a:r>
              <a:rPr lang="en-GB" sz="1800" dirty="0" smtClean="0">
                <a:solidFill>
                  <a:srgbClr val="FFFFFF"/>
                </a:solidFill>
                <a:latin typeface="Arial"/>
              </a:rPr>
              <a:t>  distribution</a:t>
            </a:r>
          </a:p>
          <a:p>
            <a:pPr defTabSz="762000" eaLnBrk="0" hangingPunct="0">
              <a:spcBef>
                <a:spcPct val="50000"/>
              </a:spcBef>
            </a:pPr>
            <a:r>
              <a:rPr lang="en-GB" sz="1800" b="1" dirty="0" smtClean="0">
                <a:solidFill>
                  <a:srgbClr val="FFFFFF"/>
                </a:solidFill>
                <a:latin typeface="Arial"/>
              </a:rPr>
              <a:t>Conservation of Mass</a:t>
            </a:r>
          </a:p>
          <a:p>
            <a:pPr defTabSz="762000" eaLnBrk="0" hangingPunct="0">
              <a:spcBef>
                <a:spcPct val="50000"/>
              </a:spcBef>
            </a:pPr>
            <a:r>
              <a:rPr lang="en-GB" sz="1800" b="1" dirty="0" smtClean="0">
                <a:solidFill>
                  <a:srgbClr val="FFFFFF"/>
                </a:solidFill>
                <a:latin typeface="Arial"/>
              </a:rPr>
              <a:t>Conservation of Momentum</a:t>
            </a:r>
            <a:endParaRPr lang="en-GB" sz="1800" b="1" dirty="0">
              <a:solidFill>
                <a:srgbClr val="FFFFFF"/>
              </a:solidFill>
              <a:latin typeface="Arial"/>
            </a:endParaRPr>
          </a:p>
        </p:txBody>
      </p:sp>
      <p:sp>
        <p:nvSpPr>
          <p:cNvPr id="64519" name="Text Box 7"/>
          <p:cNvSpPr txBox="1">
            <a:spLocks noChangeArrowheads="1"/>
          </p:cNvSpPr>
          <p:nvPr/>
        </p:nvSpPr>
        <p:spPr bwMode="auto">
          <a:xfrm>
            <a:off x="6357950" y="3071810"/>
            <a:ext cx="2490787" cy="12509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600" b="1" dirty="0" smtClean="0">
                <a:solidFill>
                  <a:schemeClr val="accent6"/>
                </a:solidFill>
                <a:latin typeface="Arial"/>
              </a:rPr>
              <a:t>Conservation of Mass</a:t>
            </a:r>
          </a:p>
          <a:p>
            <a:pPr defTabSz="762000" eaLnBrk="0" hangingPunct="0">
              <a:spcBef>
                <a:spcPct val="50000"/>
              </a:spcBef>
            </a:pPr>
            <a:endParaRPr lang="en-GB" sz="2400" b="1" dirty="0" smtClean="0">
              <a:solidFill>
                <a:srgbClr val="FFFFFF"/>
              </a:solidFill>
              <a:latin typeface="Arial"/>
            </a:endParaRPr>
          </a:p>
          <a:p>
            <a:pPr defTabSz="762000" eaLnBrk="0" hangingPunct="0">
              <a:spcBef>
                <a:spcPct val="50000"/>
              </a:spcBef>
            </a:pPr>
            <a:r>
              <a:rPr lang="en-GB" sz="1600" b="1" dirty="0" smtClean="0">
                <a:solidFill>
                  <a:schemeClr val="tx2"/>
                </a:solidFill>
                <a:latin typeface="Arial"/>
              </a:rPr>
              <a:t>(Continuity Equation)</a:t>
            </a:r>
            <a:endParaRPr lang="en-GB" sz="1600" dirty="0">
              <a:solidFill>
                <a:schemeClr val="tx2"/>
              </a:solidFill>
              <a:latin typeface="Arial"/>
            </a:endParaRPr>
          </a:p>
        </p:txBody>
      </p:sp>
      <p:sp>
        <p:nvSpPr>
          <p:cNvPr id="2" name="Title 1"/>
          <p:cNvSpPr>
            <a:spLocks noGrp="1"/>
          </p:cNvSpPr>
          <p:nvPr>
            <p:ph type="title"/>
          </p:nvPr>
        </p:nvSpPr>
        <p:spPr/>
        <p:txBody>
          <a:bodyPr/>
          <a:lstStyle/>
          <a:p>
            <a:r>
              <a:rPr lang="da-DK" dirty="0" err="1" smtClean="0"/>
              <a:t>Hydrodynamics</a:t>
            </a:r>
            <a:endParaRPr lang="en-US" dirty="0"/>
          </a:p>
        </p:txBody>
      </p:sp>
      <p:graphicFrame>
        <p:nvGraphicFramePr>
          <p:cNvPr id="64521" name="Object 9"/>
          <p:cNvGraphicFramePr>
            <a:graphicFrameLocks noGrp="1"/>
          </p:cNvGraphicFramePr>
          <p:nvPr>
            <p:ph sz="quarter" idx="13"/>
            <p:extLst>
              <p:ext uri="{D42A27DB-BD31-4B8C-83A1-F6EECF244321}">
                <p14:modId xmlns:p14="http://schemas.microsoft.com/office/powerpoint/2010/main" val="159373338"/>
              </p:ext>
            </p:extLst>
          </p:nvPr>
        </p:nvGraphicFramePr>
        <p:xfrm>
          <a:off x="4860032" y="5373216"/>
          <a:ext cx="2463800" cy="698500"/>
        </p:xfrm>
        <a:graphic>
          <a:graphicData uri="http://schemas.openxmlformats.org/presentationml/2006/ole">
            <mc:AlternateContent xmlns:mc="http://schemas.openxmlformats.org/markup-compatibility/2006">
              <mc:Choice xmlns:v="urn:schemas-microsoft-com:vml" Requires="v">
                <p:oleObj spid="_x0000_s64559" name="Ligning" r:id="rId6" imgW="2463480" imgH="698400" progId="Equation.3">
                  <p:embed/>
                </p:oleObj>
              </mc:Choice>
              <mc:Fallback>
                <p:oleObj name="Ligning" r:id="rId6" imgW="2463480" imgH="698400" progId="Equation.3">
                  <p:embed/>
                  <p:pic>
                    <p:nvPicPr>
                      <p:cNvPr id="0" name="Picture 9"/>
                      <p:cNvPicPr>
                        <a:picLocks noGrp="1" noChangeArrowheads="1"/>
                      </p:cNvPicPr>
                      <p:nvPr/>
                    </p:nvPicPr>
                    <p:blipFill>
                      <a:blip r:embed="rId7"/>
                      <a:srcRect/>
                      <a:stretch>
                        <a:fillRect/>
                      </a:stretch>
                    </p:blipFill>
                    <p:spPr bwMode="auto">
                      <a:xfrm>
                        <a:off x="4860032" y="5373216"/>
                        <a:ext cx="24638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522" name="Text Box 10"/>
          <p:cNvSpPr txBox="1">
            <a:spLocks noChangeArrowheads="1"/>
          </p:cNvSpPr>
          <p:nvPr/>
        </p:nvSpPr>
        <p:spPr bwMode="auto">
          <a:xfrm>
            <a:off x="3708400" y="4846638"/>
            <a:ext cx="5184775" cy="3365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600" b="1" dirty="0" smtClean="0">
                <a:solidFill>
                  <a:schemeClr val="accent6"/>
                </a:solidFill>
                <a:latin typeface="Arial"/>
              </a:rPr>
              <a:t>Conservation of Momentum </a:t>
            </a:r>
            <a:r>
              <a:rPr lang="en-GB" sz="1600" b="1" dirty="0" smtClean="0">
                <a:solidFill>
                  <a:schemeClr val="tx2"/>
                </a:solidFill>
                <a:latin typeface="Arial"/>
              </a:rPr>
              <a:t>(Momentum Equation)</a:t>
            </a:r>
            <a:endParaRPr lang="en-GB" sz="1600" dirty="0">
              <a:solidFill>
                <a:schemeClr val="tx2"/>
              </a:solidFill>
              <a:latin typeface="Aria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781050" y="5214938"/>
            <a:ext cx="7739063" cy="1066800"/>
          </a:xfrm>
          <a:prstGeom prst="rect">
            <a:avLst/>
          </a:prstGeom>
          <a:noFill/>
          <a:ln w="12700">
            <a:noFill/>
            <a:miter lim="800000"/>
            <a:headEnd type="none" w="sm" len="sm"/>
            <a:tailEnd type="none" w="sm" len="sm"/>
          </a:ln>
          <a:effectLst/>
        </p:spPr>
        <p:txBody>
          <a:bodyPr>
            <a:spAutoFit/>
          </a:bodyPr>
          <a:lstStyle/>
          <a:p>
            <a:pPr defTabSz="762000" eaLnBrk="0" hangingPunct="0">
              <a:spcBef>
                <a:spcPct val="10000"/>
              </a:spcBef>
            </a:pPr>
            <a:r>
              <a:rPr lang="en-GB">
                <a:solidFill>
                  <a:srgbClr val="FFFFFF"/>
                </a:solidFill>
                <a:latin typeface="Arial"/>
              </a:rPr>
              <a:t>Net increase of Mass from Time</a:t>
            </a:r>
            <a:r>
              <a:rPr lang="en-GB" baseline="-25000">
                <a:solidFill>
                  <a:srgbClr val="FFFFFF"/>
                </a:solidFill>
                <a:latin typeface="Arial"/>
              </a:rPr>
              <a:t>1</a:t>
            </a:r>
            <a:r>
              <a:rPr lang="en-GB">
                <a:solidFill>
                  <a:srgbClr val="FFFFFF"/>
                </a:solidFill>
                <a:latin typeface="Arial"/>
              </a:rPr>
              <a:t> to Time</a:t>
            </a:r>
            <a:r>
              <a:rPr lang="en-GB" baseline="-25000">
                <a:solidFill>
                  <a:srgbClr val="FFFFFF"/>
                </a:solidFill>
                <a:latin typeface="Arial"/>
              </a:rPr>
              <a:t>2</a:t>
            </a:r>
            <a:r>
              <a:rPr lang="en-GB">
                <a:solidFill>
                  <a:srgbClr val="FFFFFF"/>
                </a:solidFill>
                <a:latin typeface="Arial"/>
              </a:rPr>
              <a:t> = </a:t>
            </a:r>
          </a:p>
          <a:p>
            <a:pPr defTabSz="762000" eaLnBrk="0" hangingPunct="0">
              <a:spcBef>
                <a:spcPct val="10000"/>
              </a:spcBef>
            </a:pPr>
            <a:r>
              <a:rPr lang="en-GB">
                <a:solidFill>
                  <a:srgbClr val="FFFFFF"/>
                </a:solidFill>
                <a:latin typeface="Arial"/>
              </a:rPr>
              <a:t>	Net Mass Flux into control volume (Time</a:t>
            </a:r>
            <a:r>
              <a:rPr lang="en-GB" baseline="-25000">
                <a:solidFill>
                  <a:srgbClr val="FFFFFF"/>
                </a:solidFill>
                <a:latin typeface="Arial"/>
              </a:rPr>
              <a:t>1</a:t>
            </a:r>
            <a:r>
              <a:rPr lang="en-GB">
                <a:solidFill>
                  <a:srgbClr val="FFFFFF"/>
                </a:solidFill>
                <a:latin typeface="Arial"/>
              </a:rPr>
              <a:t> to Time</a:t>
            </a:r>
            <a:r>
              <a:rPr lang="en-GB" baseline="-25000">
                <a:solidFill>
                  <a:srgbClr val="FFFFFF"/>
                </a:solidFill>
                <a:latin typeface="Arial"/>
              </a:rPr>
              <a:t>2</a:t>
            </a:r>
            <a:r>
              <a:rPr lang="en-GB">
                <a:solidFill>
                  <a:srgbClr val="FFFFFF"/>
                </a:solidFill>
                <a:latin typeface="Arial"/>
              </a:rPr>
              <a:t>)  + </a:t>
            </a:r>
          </a:p>
          <a:p>
            <a:pPr defTabSz="762000" eaLnBrk="0" hangingPunct="0">
              <a:spcBef>
                <a:spcPct val="10000"/>
              </a:spcBef>
            </a:pPr>
            <a:r>
              <a:rPr lang="en-GB">
                <a:solidFill>
                  <a:srgbClr val="FFFFFF"/>
                </a:solidFill>
                <a:latin typeface="Arial"/>
              </a:rPr>
              <a:t>		Net Mass Flux out of control volume (Time</a:t>
            </a:r>
            <a:r>
              <a:rPr lang="en-GB" baseline="-25000">
                <a:solidFill>
                  <a:srgbClr val="FFFFFF"/>
                </a:solidFill>
                <a:latin typeface="Arial"/>
              </a:rPr>
              <a:t>1</a:t>
            </a:r>
            <a:r>
              <a:rPr lang="en-GB">
                <a:solidFill>
                  <a:srgbClr val="FFFFFF"/>
                </a:solidFill>
                <a:latin typeface="Arial"/>
              </a:rPr>
              <a:t> to Time</a:t>
            </a:r>
            <a:r>
              <a:rPr lang="en-GB" baseline="-25000">
                <a:solidFill>
                  <a:srgbClr val="FFFFFF"/>
                </a:solidFill>
                <a:latin typeface="Arial"/>
              </a:rPr>
              <a:t>2</a:t>
            </a:r>
            <a:r>
              <a:rPr lang="en-GB">
                <a:solidFill>
                  <a:srgbClr val="FFFFFF"/>
                </a:solidFill>
                <a:latin typeface="Arial"/>
              </a:rPr>
              <a:t>)</a:t>
            </a:r>
          </a:p>
        </p:txBody>
      </p:sp>
      <p:sp>
        <p:nvSpPr>
          <p:cNvPr id="65540" name="Rectangle 4"/>
          <p:cNvSpPr>
            <a:spLocks noChangeArrowheads="1"/>
          </p:cNvSpPr>
          <p:nvPr/>
        </p:nvSpPr>
        <p:spPr bwMode="auto">
          <a:xfrm>
            <a:off x="179512" y="764704"/>
            <a:ext cx="6769100" cy="990600"/>
          </a:xfrm>
          <a:prstGeom prst="rect">
            <a:avLst/>
          </a:prstGeom>
          <a:noFill/>
          <a:ln w="9525">
            <a:noFill/>
            <a:miter lim="800000"/>
            <a:headEnd/>
            <a:tailEnd/>
          </a:ln>
          <a:effectLst/>
        </p:spPr>
        <p:txBody>
          <a:bodyPr anchor="ctr"/>
          <a:lstStyle/>
          <a:p>
            <a:endParaRPr lang="en-US" dirty="0">
              <a:solidFill>
                <a:srgbClr val="FFFFFF"/>
              </a:solidFill>
            </a:endParaRPr>
          </a:p>
        </p:txBody>
      </p:sp>
      <p:grpSp>
        <p:nvGrpSpPr>
          <p:cNvPr id="65541" name="Group 5"/>
          <p:cNvGrpSpPr>
            <a:grpSpLocks/>
          </p:cNvGrpSpPr>
          <p:nvPr/>
        </p:nvGrpSpPr>
        <p:grpSpPr bwMode="auto">
          <a:xfrm>
            <a:off x="1142976" y="2285992"/>
            <a:ext cx="7086600" cy="2667000"/>
            <a:chOff x="720" y="1440"/>
            <a:chExt cx="4464" cy="1680"/>
          </a:xfrm>
          <a:solidFill>
            <a:srgbClr val="AFFFFF"/>
          </a:solidFill>
        </p:grpSpPr>
        <p:sp>
          <p:nvSpPr>
            <p:cNvPr id="65542" name="AutoShape 6"/>
            <p:cNvSpPr>
              <a:spLocks noChangeArrowheads="1"/>
            </p:cNvSpPr>
            <p:nvPr/>
          </p:nvSpPr>
          <p:spPr bwMode="auto">
            <a:xfrm>
              <a:off x="720" y="1440"/>
              <a:ext cx="4464" cy="1680"/>
            </a:xfrm>
            <a:prstGeom prst="roundRect">
              <a:avLst>
                <a:gd name="adj" fmla="val 16667"/>
              </a:avLst>
            </a:prstGeom>
            <a:grpFill/>
            <a:ln w="12700">
              <a:solidFill>
                <a:schemeClr val="tx1"/>
              </a:solidFill>
              <a:round/>
              <a:headEnd type="none" w="sm" len="sm"/>
              <a:tailEnd type="none" w="sm" len="sm"/>
            </a:ln>
            <a:effectLst/>
          </p:spPr>
          <p:txBody>
            <a:bodyPr wrap="none" anchor="ctr"/>
            <a:lstStyle/>
            <a:p>
              <a:endParaRPr lang="da-DK">
                <a:solidFill>
                  <a:schemeClr val="accent6"/>
                </a:solidFill>
              </a:endParaRPr>
            </a:p>
          </p:txBody>
        </p:sp>
        <p:graphicFrame>
          <p:nvGraphicFramePr>
            <p:cNvPr id="65543" name="Object 7">
              <a:hlinkClick r:id="" action="ppaction://ole?verb=0"/>
            </p:cNvPr>
            <p:cNvGraphicFramePr>
              <a:graphicFrameLocks/>
            </p:cNvGraphicFramePr>
            <p:nvPr/>
          </p:nvGraphicFramePr>
          <p:xfrm>
            <a:off x="3389" y="2175"/>
            <a:ext cx="876" cy="370"/>
          </p:xfrm>
          <a:graphic>
            <a:graphicData uri="http://schemas.openxmlformats.org/presentationml/2006/ole">
              <mc:AlternateContent xmlns:mc="http://schemas.openxmlformats.org/markup-compatibility/2006">
                <mc:Choice xmlns:v="urn:schemas-microsoft-com:vml" Requires="v">
                  <p:oleObj spid="_x0000_s65562" name="Equation" r:id="rId3" imgW="723600" imgH="393480" progId="Equation.3">
                    <p:embed/>
                  </p:oleObj>
                </mc:Choice>
                <mc:Fallback>
                  <p:oleObj name="Equation" r:id="rId3" imgW="723600" imgH="393480" progId="Equation.3">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9" y="2175"/>
                          <a:ext cx="876"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4" name="AutoShape 8"/>
            <p:cNvSpPr>
              <a:spLocks noChangeAspect="1" noChangeArrowheads="1" noTextEdit="1"/>
            </p:cNvSpPr>
            <p:nvPr/>
          </p:nvSpPr>
          <p:spPr bwMode="auto">
            <a:xfrm>
              <a:off x="1044" y="1488"/>
              <a:ext cx="3664" cy="1584"/>
            </a:xfrm>
            <a:prstGeom prst="rect">
              <a:avLst/>
            </a:prstGeom>
            <a:grpFill/>
            <a:ln w="9525">
              <a:noFill/>
              <a:miter lim="800000"/>
              <a:headEnd/>
              <a:tailEnd/>
            </a:ln>
          </p:spPr>
          <p:txBody>
            <a:bodyPr/>
            <a:lstStyle/>
            <a:p>
              <a:endParaRPr lang="da-DK">
                <a:solidFill>
                  <a:schemeClr val="accent6"/>
                </a:solidFill>
              </a:endParaRPr>
            </a:p>
          </p:txBody>
        </p:sp>
        <p:sp>
          <p:nvSpPr>
            <p:cNvPr id="65545" name="Line 9"/>
            <p:cNvSpPr>
              <a:spLocks noChangeShapeType="1"/>
            </p:cNvSpPr>
            <p:nvPr/>
          </p:nvSpPr>
          <p:spPr bwMode="auto">
            <a:xfrm flipH="1">
              <a:off x="2070" y="1620"/>
              <a:ext cx="96" cy="1121"/>
            </a:xfrm>
            <a:prstGeom prst="line">
              <a:avLst/>
            </a:prstGeom>
            <a:grpFill/>
            <a:ln w="19050">
              <a:solidFill>
                <a:schemeClr val="accent2"/>
              </a:solidFill>
              <a:round/>
              <a:headEnd/>
              <a:tailEnd/>
            </a:ln>
          </p:spPr>
          <p:txBody>
            <a:bodyPr/>
            <a:lstStyle/>
            <a:p>
              <a:endParaRPr lang="da-DK">
                <a:solidFill>
                  <a:srgbClr val="FFFFFF"/>
                </a:solidFill>
              </a:endParaRPr>
            </a:p>
          </p:txBody>
        </p:sp>
        <p:sp>
          <p:nvSpPr>
            <p:cNvPr id="65546" name="Line 10"/>
            <p:cNvSpPr>
              <a:spLocks noChangeShapeType="1"/>
            </p:cNvSpPr>
            <p:nvPr/>
          </p:nvSpPr>
          <p:spPr bwMode="auto">
            <a:xfrm flipH="1">
              <a:off x="3102" y="1692"/>
              <a:ext cx="96" cy="1130"/>
            </a:xfrm>
            <a:prstGeom prst="line">
              <a:avLst/>
            </a:prstGeom>
            <a:grpFill/>
            <a:ln w="19050">
              <a:solidFill>
                <a:schemeClr val="accent2"/>
              </a:solidFill>
              <a:round/>
              <a:headEnd/>
              <a:tailEnd/>
            </a:ln>
          </p:spPr>
          <p:txBody>
            <a:bodyPr/>
            <a:lstStyle/>
            <a:p>
              <a:endParaRPr lang="da-DK">
                <a:solidFill>
                  <a:srgbClr val="FFFFFF"/>
                </a:solidFill>
              </a:endParaRPr>
            </a:p>
          </p:txBody>
        </p:sp>
        <p:sp>
          <p:nvSpPr>
            <p:cNvPr id="65547" name="Line 11"/>
            <p:cNvSpPr>
              <a:spLocks noChangeShapeType="1"/>
            </p:cNvSpPr>
            <p:nvPr/>
          </p:nvSpPr>
          <p:spPr bwMode="auto">
            <a:xfrm>
              <a:off x="2155" y="2950"/>
              <a:ext cx="881" cy="89"/>
            </a:xfrm>
            <a:prstGeom prst="line">
              <a:avLst/>
            </a:prstGeom>
            <a:grpFill/>
            <a:ln w="12700">
              <a:solidFill>
                <a:schemeClr val="accent6"/>
              </a:solidFill>
              <a:round/>
              <a:headEnd/>
              <a:tailEnd/>
            </a:ln>
          </p:spPr>
          <p:txBody>
            <a:bodyPr/>
            <a:lstStyle/>
            <a:p>
              <a:endParaRPr lang="da-DK">
                <a:solidFill>
                  <a:srgbClr val="FFFFFF"/>
                </a:solidFill>
              </a:endParaRPr>
            </a:p>
          </p:txBody>
        </p:sp>
        <p:sp>
          <p:nvSpPr>
            <p:cNvPr id="65548" name="Freeform 12"/>
            <p:cNvSpPr>
              <a:spLocks/>
            </p:cNvSpPr>
            <p:nvPr/>
          </p:nvSpPr>
          <p:spPr bwMode="auto">
            <a:xfrm>
              <a:off x="3013" y="3006"/>
              <a:ext cx="82" cy="62"/>
            </a:xfrm>
            <a:custGeom>
              <a:avLst/>
              <a:gdLst/>
              <a:ahLst/>
              <a:cxnLst>
                <a:cxn ang="0">
                  <a:pos x="13" y="0"/>
                </a:cxn>
                <a:cxn ang="0">
                  <a:pos x="0" y="125"/>
                </a:cxn>
                <a:cxn ang="0">
                  <a:pos x="165" y="78"/>
                </a:cxn>
                <a:cxn ang="0">
                  <a:pos x="13" y="0"/>
                </a:cxn>
              </a:cxnLst>
              <a:rect l="0" t="0" r="r" b="b"/>
              <a:pathLst>
                <a:path w="165" h="125">
                  <a:moveTo>
                    <a:pt x="13" y="0"/>
                  </a:moveTo>
                  <a:lnTo>
                    <a:pt x="0" y="125"/>
                  </a:lnTo>
                  <a:lnTo>
                    <a:pt x="165" y="78"/>
                  </a:lnTo>
                  <a:lnTo>
                    <a:pt x="13" y="0"/>
                  </a:lnTo>
                  <a:close/>
                </a:path>
              </a:pathLst>
            </a:custGeom>
            <a:grpFill/>
            <a:ln w="1588">
              <a:solidFill>
                <a:srgbClr val="000000"/>
              </a:solidFill>
              <a:prstDash val="solid"/>
              <a:round/>
              <a:headEnd/>
              <a:tailEnd/>
            </a:ln>
          </p:spPr>
          <p:txBody>
            <a:bodyPr/>
            <a:lstStyle/>
            <a:p>
              <a:endParaRPr lang="da-DK">
                <a:solidFill>
                  <a:srgbClr val="FFFFFF"/>
                </a:solidFill>
              </a:endParaRPr>
            </a:p>
          </p:txBody>
        </p:sp>
        <p:sp>
          <p:nvSpPr>
            <p:cNvPr id="65549" name="Freeform 13"/>
            <p:cNvSpPr>
              <a:spLocks/>
            </p:cNvSpPr>
            <p:nvPr/>
          </p:nvSpPr>
          <p:spPr bwMode="auto">
            <a:xfrm>
              <a:off x="2096" y="2920"/>
              <a:ext cx="82" cy="64"/>
            </a:xfrm>
            <a:custGeom>
              <a:avLst/>
              <a:gdLst/>
              <a:ahLst/>
              <a:cxnLst>
                <a:cxn ang="0">
                  <a:pos x="152" y="128"/>
                </a:cxn>
                <a:cxn ang="0">
                  <a:pos x="165" y="0"/>
                </a:cxn>
                <a:cxn ang="0">
                  <a:pos x="0" y="48"/>
                </a:cxn>
                <a:cxn ang="0">
                  <a:pos x="152" y="128"/>
                </a:cxn>
              </a:cxnLst>
              <a:rect l="0" t="0" r="r" b="b"/>
              <a:pathLst>
                <a:path w="165" h="128">
                  <a:moveTo>
                    <a:pt x="152" y="128"/>
                  </a:moveTo>
                  <a:lnTo>
                    <a:pt x="165" y="0"/>
                  </a:lnTo>
                  <a:lnTo>
                    <a:pt x="0" y="48"/>
                  </a:lnTo>
                  <a:lnTo>
                    <a:pt x="152" y="128"/>
                  </a:lnTo>
                  <a:close/>
                </a:path>
              </a:pathLst>
            </a:custGeom>
            <a:grpFill/>
            <a:ln w="1588">
              <a:solidFill>
                <a:srgbClr val="000000"/>
              </a:solidFill>
              <a:prstDash val="solid"/>
              <a:round/>
              <a:headEnd/>
              <a:tailEnd/>
            </a:ln>
          </p:spPr>
          <p:txBody>
            <a:bodyPr/>
            <a:lstStyle/>
            <a:p>
              <a:endParaRPr lang="da-DK">
                <a:solidFill>
                  <a:srgbClr val="FFFFFF"/>
                </a:solidFill>
              </a:endParaRPr>
            </a:p>
          </p:txBody>
        </p:sp>
        <p:sp>
          <p:nvSpPr>
            <p:cNvPr id="65550" name="Rectangle 14"/>
            <p:cNvSpPr>
              <a:spLocks noChangeArrowheads="1"/>
            </p:cNvSpPr>
            <p:nvPr/>
          </p:nvSpPr>
          <p:spPr bwMode="auto">
            <a:xfrm>
              <a:off x="2526" y="2842"/>
              <a:ext cx="119"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dx</a:t>
              </a:r>
              <a:endParaRPr lang="en-US" sz="1400" dirty="0">
                <a:solidFill>
                  <a:schemeClr val="accent6"/>
                </a:solidFill>
                <a:latin typeface="Arial" charset="0"/>
              </a:endParaRPr>
            </a:p>
          </p:txBody>
        </p:sp>
        <p:sp>
          <p:nvSpPr>
            <p:cNvPr id="65551" name="Line 15"/>
            <p:cNvSpPr>
              <a:spLocks noChangeShapeType="1"/>
            </p:cNvSpPr>
            <p:nvPr/>
          </p:nvSpPr>
          <p:spPr bwMode="auto">
            <a:xfrm>
              <a:off x="2012" y="2190"/>
              <a:ext cx="216" cy="24"/>
            </a:xfrm>
            <a:prstGeom prst="line">
              <a:avLst/>
            </a:prstGeom>
            <a:grpFill/>
            <a:ln w="25400">
              <a:solidFill>
                <a:schemeClr val="accent6"/>
              </a:solidFill>
              <a:round/>
              <a:headEnd/>
              <a:tailEnd/>
            </a:ln>
          </p:spPr>
          <p:txBody>
            <a:bodyPr/>
            <a:lstStyle/>
            <a:p>
              <a:endParaRPr lang="da-DK">
                <a:solidFill>
                  <a:srgbClr val="FFFFFF"/>
                </a:solidFill>
              </a:endParaRPr>
            </a:p>
          </p:txBody>
        </p:sp>
        <p:sp>
          <p:nvSpPr>
            <p:cNvPr id="65552" name="Freeform 16"/>
            <p:cNvSpPr>
              <a:spLocks/>
            </p:cNvSpPr>
            <p:nvPr/>
          </p:nvSpPr>
          <p:spPr bwMode="auto">
            <a:xfrm>
              <a:off x="2187" y="2162"/>
              <a:ext cx="149" cy="94"/>
            </a:xfrm>
            <a:custGeom>
              <a:avLst/>
              <a:gdLst/>
              <a:ahLst/>
              <a:cxnLst>
                <a:cxn ang="0">
                  <a:pos x="21" y="0"/>
                </a:cxn>
                <a:cxn ang="0">
                  <a:pos x="0" y="188"/>
                </a:cxn>
                <a:cxn ang="0">
                  <a:pos x="297" y="125"/>
                </a:cxn>
                <a:cxn ang="0">
                  <a:pos x="21" y="0"/>
                </a:cxn>
              </a:cxnLst>
              <a:rect l="0" t="0" r="r" b="b"/>
              <a:pathLst>
                <a:path w="297" h="188">
                  <a:moveTo>
                    <a:pt x="21" y="0"/>
                  </a:moveTo>
                  <a:lnTo>
                    <a:pt x="0" y="188"/>
                  </a:lnTo>
                  <a:lnTo>
                    <a:pt x="297" y="125"/>
                  </a:lnTo>
                  <a:lnTo>
                    <a:pt x="21" y="0"/>
                  </a:lnTo>
                  <a:close/>
                </a:path>
              </a:pathLst>
            </a:custGeom>
            <a:grpFill/>
            <a:ln w="1588">
              <a:solidFill>
                <a:schemeClr val="accent6"/>
              </a:solidFill>
              <a:prstDash val="solid"/>
              <a:round/>
              <a:headEnd/>
              <a:tailEnd/>
            </a:ln>
          </p:spPr>
          <p:txBody>
            <a:bodyPr/>
            <a:lstStyle/>
            <a:p>
              <a:endParaRPr lang="da-DK">
                <a:solidFill>
                  <a:srgbClr val="FFFFFF"/>
                </a:solidFill>
              </a:endParaRPr>
            </a:p>
          </p:txBody>
        </p:sp>
        <p:sp>
          <p:nvSpPr>
            <p:cNvPr id="65553" name="Line 17"/>
            <p:cNvSpPr>
              <a:spLocks noChangeShapeType="1"/>
            </p:cNvSpPr>
            <p:nvPr/>
          </p:nvSpPr>
          <p:spPr bwMode="auto">
            <a:xfrm>
              <a:off x="3006" y="2279"/>
              <a:ext cx="216" cy="24"/>
            </a:xfrm>
            <a:prstGeom prst="line">
              <a:avLst/>
            </a:prstGeom>
            <a:grpFill/>
            <a:ln w="25400">
              <a:solidFill>
                <a:schemeClr val="accent6"/>
              </a:solidFill>
              <a:round/>
              <a:headEnd/>
              <a:tailEnd/>
            </a:ln>
          </p:spPr>
          <p:txBody>
            <a:bodyPr/>
            <a:lstStyle/>
            <a:p>
              <a:endParaRPr lang="da-DK">
                <a:solidFill>
                  <a:srgbClr val="FFFFFF"/>
                </a:solidFill>
              </a:endParaRPr>
            </a:p>
          </p:txBody>
        </p:sp>
        <p:sp>
          <p:nvSpPr>
            <p:cNvPr id="65554" name="Freeform 18"/>
            <p:cNvSpPr>
              <a:spLocks/>
            </p:cNvSpPr>
            <p:nvPr/>
          </p:nvSpPr>
          <p:spPr bwMode="auto">
            <a:xfrm>
              <a:off x="3182" y="2252"/>
              <a:ext cx="147" cy="93"/>
            </a:xfrm>
            <a:custGeom>
              <a:avLst/>
              <a:gdLst/>
              <a:ahLst/>
              <a:cxnLst>
                <a:cxn ang="0">
                  <a:pos x="19" y="0"/>
                </a:cxn>
                <a:cxn ang="0">
                  <a:pos x="0" y="188"/>
                </a:cxn>
                <a:cxn ang="0">
                  <a:pos x="295" y="127"/>
                </a:cxn>
                <a:cxn ang="0">
                  <a:pos x="19" y="0"/>
                </a:cxn>
              </a:cxnLst>
              <a:rect l="0" t="0" r="r" b="b"/>
              <a:pathLst>
                <a:path w="295" h="188">
                  <a:moveTo>
                    <a:pt x="19" y="0"/>
                  </a:moveTo>
                  <a:lnTo>
                    <a:pt x="0" y="188"/>
                  </a:lnTo>
                  <a:lnTo>
                    <a:pt x="295" y="127"/>
                  </a:lnTo>
                  <a:lnTo>
                    <a:pt x="19" y="0"/>
                  </a:lnTo>
                  <a:close/>
                </a:path>
              </a:pathLst>
            </a:custGeom>
            <a:grpFill/>
            <a:ln w="1588">
              <a:solidFill>
                <a:schemeClr val="accent6"/>
              </a:solidFill>
              <a:prstDash val="solid"/>
              <a:round/>
              <a:headEnd/>
              <a:tailEnd/>
            </a:ln>
          </p:spPr>
          <p:txBody>
            <a:bodyPr/>
            <a:lstStyle/>
            <a:p>
              <a:endParaRPr lang="da-DK">
                <a:solidFill>
                  <a:srgbClr val="FFFFFF"/>
                </a:solidFill>
              </a:endParaRPr>
            </a:p>
          </p:txBody>
        </p:sp>
        <p:sp>
          <p:nvSpPr>
            <p:cNvPr id="65555" name="Rectangle 19"/>
            <p:cNvSpPr>
              <a:spLocks noChangeArrowheads="1"/>
            </p:cNvSpPr>
            <p:nvPr/>
          </p:nvSpPr>
          <p:spPr bwMode="auto">
            <a:xfrm>
              <a:off x="1818" y="2060"/>
              <a:ext cx="100" cy="154"/>
            </a:xfrm>
            <a:prstGeom prst="rect">
              <a:avLst/>
            </a:prstGeom>
            <a:grpFill/>
            <a:ln w="9525">
              <a:noFill/>
              <a:miter lim="800000"/>
              <a:headEnd/>
              <a:tailEnd/>
            </a:ln>
          </p:spPr>
          <p:txBody>
            <a:bodyPr wrap="none" lIns="0" tIns="0" rIns="0" bIns="0">
              <a:spAutoFit/>
            </a:bodyPr>
            <a:lstStyle/>
            <a:p>
              <a:r>
                <a:rPr lang="en-US" sz="1600" b="1" dirty="0">
                  <a:solidFill>
                    <a:schemeClr val="accent6"/>
                  </a:solidFill>
                  <a:latin typeface="Times New Roman" pitchFamily="18" charset="0"/>
                </a:rPr>
                <a:t>Q</a:t>
              </a:r>
              <a:endParaRPr lang="en-US" sz="1600" dirty="0">
                <a:solidFill>
                  <a:schemeClr val="accent6"/>
                </a:solidFill>
                <a:latin typeface="Arial" charset="0"/>
              </a:endParaRPr>
            </a:p>
          </p:txBody>
        </p:sp>
        <p:grpSp>
          <p:nvGrpSpPr>
            <p:cNvPr id="65556" name="Group 20"/>
            <p:cNvGrpSpPr>
              <a:grpSpLocks/>
            </p:cNvGrpSpPr>
            <p:nvPr/>
          </p:nvGrpSpPr>
          <p:grpSpPr bwMode="auto">
            <a:xfrm>
              <a:off x="1048" y="1634"/>
              <a:ext cx="3353" cy="1339"/>
              <a:chOff x="1048" y="1634"/>
              <a:chExt cx="3353" cy="1339"/>
            </a:xfrm>
            <a:grpFill/>
          </p:grpSpPr>
          <p:sp>
            <p:nvSpPr>
              <p:cNvPr id="65557" name="Line 21"/>
              <p:cNvSpPr>
                <a:spLocks noChangeShapeType="1"/>
              </p:cNvSpPr>
              <p:nvPr/>
            </p:nvSpPr>
            <p:spPr bwMode="auto">
              <a:xfrm>
                <a:off x="1066" y="2624"/>
                <a:ext cx="3335" cy="349"/>
              </a:xfrm>
              <a:prstGeom prst="line">
                <a:avLst/>
              </a:prstGeom>
              <a:grpFill/>
              <a:ln w="25400">
                <a:solidFill>
                  <a:schemeClr val="tx2"/>
                </a:solidFill>
                <a:round/>
                <a:headEnd/>
                <a:tailEnd/>
              </a:ln>
            </p:spPr>
            <p:txBody>
              <a:bodyPr/>
              <a:lstStyle/>
              <a:p>
                <a:endParaRPr lang="da-DK">
                  <a:solidFill>
                    <a:srgbClr val="FFFFFF"/>
                  </a:solidFill>
                </a:endParaRPr>
              </a:p>
            </p:txBody>
          </p:sp>
          <p:sp>
            <p:nvSpPr>
              <p:cNvPr id="65558" name="Line 22"/>
              <p:cNvSpPr>
                <a:spLocks noChangeShapeType="1"/>
              </p:cNvSpPr>
              <p:nvPr/>
            </p:nvSpPr>
            <p:spPr bwMode="auto">
              <a:xfrm>
                <a:off x="1062" y="1804"/>
                <a:ext cx="3336" cy="166"/>
              </a:xfrm>
              <a:prstGeom prst="line">
                <a:avLst/>
              </a:prstGeom>
              <a:grpFill/>
              <a:ln w="12700">
                <a:solidFill>
                  <a:schemeClr val="tx2"/>
                </a:solidFill>
                <a:round/>
                <a:headEnd/>
                <a:tailEnd/>
              </a:ln>
            </p:spPr>
            <p:txBody>
              <a:bodyPr/>
              <a:lstStyle/>
              <a:p>
                <a:endParaRPr lang="da-DK">
                  <a:solidFill>
                    <a:srgbClr val="FFFFFF"/>
                  </a:solidFill>
                </a:endParaRPr>
              </a:p>
            </p:txBody>
          </p:sp>
          <p:sp>
            <p:nvSpPr>
              <p:cNvPr id="65559" name="Freeform 23"/>
              <p:cNvSpPr>
                <a:spLocks/>
              </p:cNvSpPr>
              <p:nvPr/>
            </p:nvSpPr>
            <p:spPr bwMode="auto">
              <a:xfrm>
                <a:off x="1048" y="1849"/>
                <a:ext cx="53" cy="11"/>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60" name="Freeform 24"/>
              <p:cNvSpPr>
                <a:spLocks/>
              </p:cNvSpPr>
              <p:nvPr/>
            </p:nvSpPr>
            <p:spPr bwMode="auto">
              <a:xfrm>
                <a:off x="1132" y="1853"/>
                <a:ext cx="54" cy="11"/>
              </a:xfrm>
              <a:custGeom>
                <a:avLst/>
                <a:gdLst/>
                <a:ahLst/>
                <a:cxnLst>
                  <a:cxn ang="0">
                    <a:pos x="0" y="0"/>
                  </a:cxn>
                  <a:cxn ang="0">
                    <a:pos x="0" y="16"/>
                  </a:cxn>
                  <a:cxn ang="0">
                    <a:pos x="108" y="21"/>
                  </a:cxn>
                  <a:cxn ang="0">
                    <a:pos x="108" y="6"/>
                  </a:cxn>
                  <a:cxn ang="0">
                    <a:pos x="0" y="0"/>
                  </a:cxn>
                </a:cxnLst>
                <a:rect l="0" t="0" r="r" b="b"/>
                <a:pathLst>
                  <a:path w="108" h="21">
                    <a:moveTo>
                      <a:pt x="0" y="0"/>
                    </a:moveTo>
                    <a:lnTo>
                      <a:pt x="0" y="16"/>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5561" name="Freeform 25"/>
              <p:cNvSpPr>
                <a:spLocks/>
              </p:cNvSpPr>
              <p:nvPr/>
            </p:nvSpPr>
            <p:spPr bwMode="auto">
              <a:xfrm>
                <a:off x="1216" y="1858"/>
                <a:ext cx="54"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62" name="Freeform 26"/>
              <p:cNvSpPr>
                <a:spLocks/>
              </p:cNvSpPr>
              <p:nvPr/>
            </p:nvSpPr>
            <p:spPr bwMode="auto">
              <a:xfrm>
                <a:off x="1301" y="1862"/>
                <a:ext cx="53" cy="10"/>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63" name="Freeform 27"/>
              <p:cNvSpPr>
                <a:spLocks/>
              </p:cNvSpPr>
              <p:nvPr/>
            </p:nvSpPr>
            <p:spPr bwMode="auto">
              <a:xfrm>
                <a:off x="1385" y="1866"/>
                <a:ext cx="54" cy="10"/>
              </a:xfrm>
              <a:custGeom>
                <a:avLst/>
                <a:gdLst/>
                <a:ahLst/>
                <a:cxnLst>
                  <a:cxn ang="0">
                    <a:pos x="0" y="0"/>
                  </a:cxn>
                  <a:cxn ang="0">
                    <a:pos x="0" y="15"/>
                  </a:cxn>
                  <a:cxn ang="0">
                    <a:pos x="108" y="19"/>
                  </a:cxn>
                  <a:cxn ang="0">
                    <a:pos x="108" y="4"/>
                  </a:cxn>
                  <a:cxn ang="0">
                    <a:pos x="0" y="0"/>
                  </a:cxn>
                </a:cxnLst>
                <a:rect l="0" t="0" r="r" b="b"/>
                <a:pathLst>
                  <a:path w="108" h="19">
                    <a:moveTo>
                      <a:pt x="0" y="0"/>
                    </a:moveTo>
                    <a:lnTo>
                      <a:pt x="0" y="15"/>
                    </a:lnTo>
                    <a:lnTo>
                      <a:pt x="108" y="19"/>
                    </a:lnTo>
                    <a:lnTo>
                      <a:pt x="108" y="4"/>
                    </a:lnTo>
                    <a:lnTo>
                      <a:pt x="0" y="0"/>
                    </a:lnTo>
                    <a:close/>
                  </a:path>
                </a:pathLst>
              </a:custGeom>
              <a:grpFill/>
              <a:ln w="9525">
                <a:noFill/>
                <a:round/>
                <a:headEnd/>
                <a:tailEnd/>
              </a:ln>
            </p:spPr>
            <p:txBody>
              <a:bodyPr/>
              <a:lstStyle/>
              <a:p>
                <a:endParaRPr lang="da-DK">
                  <a:solidFill>
                    <a:srgbClr val="FFFFFF"/>
                  </a:solidFill>
                </a:endParaRPr>
              </a:p>
            </p:txBody>
          </p:sp>
          <p:sp>
            <p:nvSpPr>
              <p:cNvPr id="65564" name="Freeform 28"/>
              <p:cNvSpPr>
                <a:spLocks/>
              </p:cNvSpPr>
              <p:nvPr/>
            </p:nvSpPr>
            <p:spPr bwMode="auto">
              <a:xfrm>
                <a:off x="1469" y="1870"/>
                <a:ext cx="54" cy="11"/>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65" name="Freeform 29"/>
              <p:cNvSpPr>
                <a:spLocks/>
              </p:cNvSpPr>
              <p:nvPr/>
            </p:nvSpPr>
            <p:spPr bwMode="auto">
              <a:xfrm>
                <a:off x="1554" y="1875"/>
                <a:ext cx="52" cy="9"/>
              </a:xfrm>
              <a:custGeom>
                <a:avLst/>
                <a:gdLst/>
                <a:ahLst/>
                <a:cxnLst>
                  <a:cxn ang="0">
                    <a:pos x="0" y="0"/>
                  </a:cxn>
                  <a:cxn ang="0">
                    <a:pos x="0" y="15"/>
                  </a:cxn>
                  <a:cxn ang="0">
                    <a:pos x="106" y="19"/>
                  </a:cxn>
                  <a:cxn ang="0">
                    <a:pos x="106" y="4"/>
                  </a:cxn>
                  <a:cxn ang="0">
                    <a:pos x="0" y="0"/>
                  </a:cxn>
                </a:cxnLst>
                <a:rect l="0" t="0" r="r" b="b"/>
                <a:pathLst>
                  <a:path w="106" h="19">
                    <a:moveTo>
                      <a:pt x="0" y="0"/>
                    </a:moveTo>
                    <a:lnTo>
                      <a:pt x="0" y="15"/>
                    </a:lnTo>
                    <a:lnTo>
                      <a:pt x="106" y="19"/>
                    </a:lnTo>
                    <a:lnTo>
                      <a:pt x="106" y="4"/>
                    </a:lnTo>
                    <a:lnTo>
                      <a:pt x="0" y="0"/>
                    </a:lnTo>
                    <a:close/>
                  </a:path>
                </a:pathLst>
              </a:custGeom>
              <a:grpFill/>
              <a:ln w="9525">
                <a:noFill/>
                <a:round/>
                <a:headEnd/>
                <a:tailEnd/>
              </a:ln>
            </p:spPr>
            <p:txBody>
              <a:bodyPr/>
              <a:lstStyle/>
              <a:p>
                <a:endParaRPr lang="da-DK">
                  <a:solidFill>
                    <a:srgbClr val="FFFFFF"/>
                  </a:solidFill>
                </a:endParaRPr>
              </a:p>
            </p:txBody>
          </p:sp>
          <p:sp>
            <p:nvSpPr>
              <p:cNvPr id="65566" name="Freeform 30"/>
              <p:cNvSpPr>
                <a:spLocks/>
              </p:cNvSpPr>
              <p:nvPr/>
            </p:nvSpPr>
            <p:spPr bwMode="auto">
              <a:xfrm>
                <a:off x="1637" y="1879"/>
                <a:ext cx="54" cy="10"/>
              </a:xfrm>
              <a:custGeom>
                <a:avLst/>
                <a:gdLst/>
                <a:ahLst/>
                <a:cxnLst>
                  <a:cxn ang="0">
                    <a:pos x="0" y="0"/>
                  </a:cxn>
                  <a:cxn ang="0">
                    <a:pos x="0" y="15"/>
                  </a:cxn>
                  <a:cxn ang="0">
                    <a:pos x="108" y="20"/>
                  </a:cxn>
                  <a:cxn ang="0">
                    <a:pos x="108" y="5"/>
                  </a:cxn>
                  <a:cxn ang="0">
                    <a:pos x="0" y="0"/>
                  </a:cxn>
                </a:cxnLst>
                <a:rect l="0" t="0" r="r" b="b"/>
                <a:pathLst>
                  <a:path w="108" h="20">
                    <a:moveTo>
                      <a:pt x="0" y="0"/>
                    </a:moveTo>
                    <a:lnTo>
                      <a:pt x="0" y="15"/>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5567" name="Freeform 31"/>
              <p:cNvSpPr>
                <a:spLocks/>
              </p:cNvSpPr>
              <p:nvPr/>
            </p:nvSpPr>
            <p:spPr bwMode="auto">
              <a:xfrm>
                <a:off x="1721" y="1883"/>
                <a:ext cx="54"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68" name="Freeform 32"/>
              <p:cNvSpPr>
                <a:spLocks/>
              </p:cNvSpPr>
              <p:nvPr/>
            </p:nvSpPr>
            <p:spPr bwMode="auto">
              <a:xfrm>
                <a:off x="1806" y="1887"/>
                <a:ext cx="53" cy="11"/>
              </a:xfrm>
              <a:custGeom>
                <a:avLst/>
                <a:gdLst/>
                <a:ahLst/>
                <a:cxnLst>
                  <a:cxn ang="0">
                    <a:pos x="0" y="0"/>
                  </a:cxn>
                  <a:cxn ang="0">
                    <a:pos x="0" y="15"/>
                  </a:cxn>
                  <a:cxn ang="0">
                    <a:pos x="108" y="21"/>
                  </a:cxn>
                  <a:cxn ang="0">
                    <a:pos x="108" y="5"/>
                  </a:cxn>
                  <a:cxn ang="0">
                    <a:pos x="0" y="0"/>
                  </a:cxn>
                </a:cxnLst>
                <a:rect l="0" t="0" r="r" b="b"/>
                <a:pathLst>
                  <a:path w="108" h="21">
                    <a:moveTo>
                      <a:pt x="0" y="0"/>
                    </a:moveTo>
                    <a:lnTo>
                      <a:pt x="0" y="15"/>
                    </a:lnTo>
                    <a:lnTo>
                      <a:pt x="108" y="21"/>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5569" name="Freeform 33"/>
              <p:cNvSpPr>
                <a:spLocks/>
              </p:cNvSpPr>
              <p:nvPr/>
            </p:nvSpPr>
            <p:spPr bwMode="auto">
              <a:xfrm>
                <a:off x="1890" y="1891"/>
                <a:ext cx="54" cy="11"/>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0" name="Freeform 34"/>
              <p:cNvSpPr>
                <a:spLocks/>
              </p:cNvSpPr>
              <p:nvPr/>
            </p:nvSpPr>
            <p:spPr bwMode="auto">
              <a:xfrm>
                <a:off x="1974" y="1896"/>
                <a:ext cx="54" cy="9"/>
              </a:xfrm>
              <a:custGeom>
                <a:avLst/>
                <a:gdLst/>
                <a:ahLst/>
                <a:cxnLst>
                  <a:cxn ang="0">
                    <a:pos x="0" y="0"/>
                  </a:cxn>
                  <a:cxn ang="0">
                    <a:pos x="0" y="15"/>
                  </a:cxn>
                  <a:cxn ang="0">
                    <a:pos x="107" y="19"/>
                  </a:cxn>
                  <a:cxn ang="0">
                    <a:pos x="107" y="4"/>
                  </a:cxn>
                  <a:cxn ang="0">
                    <a:pos x="0" y="0"/>
                  </a:cxn>
                </a:cxnLst>
                <a:rect l="0" t="0" r="r" b="b"/>
                <a:pathLst>
                  <a:path w="107" h="19">
                    <a:moveTo>
                      <a:pt x="0" y="0"/>
                    </a:moveTo>
                    <a:lnTo>
                      <a:pt x="0" y="15"/>
                    </a:lnTo>
                    <a:lnTo>
                      <a:pt x="107" y="19"/>
                    </a:lnTo>
                    <a:lnTo>
                      <a:pt x="107" y="4"/>
                    </a:lnTo>
                    <a:lnTo>
                      <a:pt x="0" y="0"/>
                    </a:lnTo>
                    <a:close/>
                  </a:path>
                </a:pathLst>
              </a:custGeom>
              <a:grpFill/>
              <a:ln w="9525">
                <a:noFill/>
                <a:round/>
                <a:headEnd/>
                <a:tailEnd/>
              </a:ln>
            </p:spPr>
            <p:txBody>
              <a:bodyPr/>
              <a:lstStyle/>
              <a:p>
                <a:endParaRPr lang="da-DK">
                  <a:solidFill>
                    <a:srgbClr val="FFFFFF"/>
                  </a:solidFill>
                </a:endParaRPr>
              </a:p>
            </p:txBody>
          </p:sp>
          <p:sp>
            <p:nvSpPr>
              <p:cNvPr id="65571" name="Freeform 35"/>
              <p:cNvSpPr>
                <a:spLocks/>
              </p:cNvSpPr>
              <p:nvPr/>
            </p:nvSpPr>
            <p:spPr bwMode="auto">
              <a:xfrm>
                <a:off x="2059" y="1900"/>
                <a:ext cx="53" cy="10"/>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5572" name="Freeform 36"/>
              <p:cNvSpPr>
                <a:spLocks/>
              </p:cNvSpPr>
              <p:nvPr/>
            </p:nvSpPr>
            <p:spPr bwMode="auto">
              <a:xfrm>
                <a:off x="2143" y="1903"/>
                <a:ext cx="54" cy="11"/>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3" name="Freeform 37"/>
              <p:cNvSpPr>
                <a:spLocks/>
              </p:cNvSpPr>
              <p:nvPr/>
            </p:nvSpPr>
            <p:spPr bwMode="auto">
              <a:xfrm>
                <a:off x="2227" y="1908"/>
                <a:ext cx="54" cy="11"/>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4" name="Freeform 38"/>
              <p:cNvSpPr>
                <a:spLocks/>
              </p:cNvSpPr>
              <p:nvPr/>
            </p:nvSpPr>
            <p:spPr bwMode="auto">
              <a:xfrm>
                <a:off x="2312" y="1912"/>
                <a:ext cx="53" cy="10"/>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5575" name="Freeform 39"/>
              <p:cNvSpPr>
                <a:spLocks/>
              </p:cNvSpPr>
              <p:nvPr/>
            </p:nvSpPr>
            <p:spPr bwMode="auto">
              <a:xfrm>
                <a:off x="2396" y="1917"/>
                <a:ext cx="54" cy="10"/>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6" name="Freeform 40"/>
              <p:cNvSpPr>
                <a:spLocks/>
              </p:cNvSpPr>
              <p:nvPr/>
            </p:nvSpPr>
            <p:spPr bwMode="auto">
              <a:xfrm>
                <a:off x="2480" y="1921"/>
                <a:ext cx="54"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7" name="Freeform 41"/>
              <p:cNvSpPr>
                <a:spLocks/>
              </p:cNvSpPr>
              <p:nvPr/>
            </p:nvSpPr>
            <p:spPr bwMode="auto">
              <a:xfrm>
                <a:off x="2565" y="1925"/>
                <a:ext cx="53" cy="10"/>
              </a:xfrm>
              <a:custGeom>
                <a:avLst/>
                <a:gdLst/>
                <a:ahLst/>
                <a:cxnLst>
                  <a:cxn ang="0">
                    <a:pos x="0" y="0"/>
                  </a:cxn>
                  <a:cxn ang="0">
                    <a:pos x="0" y="15"/>
                  </a:cxn>
                  <a:cxn ang="0">
                    <a:pos x="108" y="18"/>
                  </a:cxn>
                  <a:cxn ang="0">
                    <a:pos x="108" y="3"/>
                  </a:cxn>
                  <a:cxn ang="0">
                    <a:pos x="0" y="0"/>
                  </a:cxn>
                </a:cxnLst>
                <a:rect l="0" t="0" r="r" b="b"/>
                <a:pathLst>
                  <a:path w="108" h="18">
                    <a:moveTo>
                      <a:pt x="0" y="0"/>
                    </a:moveTo>
                    <a:lnTo>
                      <a:pt x="0" y="15"/>
                    </a:lnTo>
                    <a:lnTo>
                      <a:pt x="108" y="18"/>
                    </a:lnTo>
                    <a:lnTo>
                      <a:pt x="108" y="3"/>
                    </a:lnTo>
                    <a:lnTo>
                      <a:pt x="0" y="0"/>
                    </a:lnTo>
                    <a:close/>
                  </a:path>
                </a:pathLst>
              </a:custGeom>
              <a:grpFill/>
              <a:ln w="9525">
                <a:noFill/>
                <a:round/>
                <a:headEnd/>
                <a:tailEnd/>
              </a:ln>
            </p:spPr>
            <p:txBody>
              <a:bodyPr/>
              <a:lstStyle/>
              <a:p>
                <a:endParaRPr lang="da-DK">
                  <a:solidFill>
                    <a:srgbClr val="FFFFFF"/>
                  </a:solidFill>
                </a:endParaRPr>
              </a:p>
            </p:txBody>
          </p:sp>
          <p:sp>
            <p:nvSpPr>
              <p:cNvPr id="65578" name="Freeform 42"/>
              <p:cNvSpPr>
                <a:spLocks/>
              </p:cNvSpPr>
              <p:nvPr/>
            </p:nvSpPr>
            <p:spPr bwMode="auto">
              <a:xfrm>
                <a:off x="2649" y="1929"/>
                <a:ext cx="54"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79" name="Freeform 43"/>
              <p:cNvSpPr>
                <a:spLocks/>
              </p:cNvSpPr>
              <p:nvPr/>
            </p:nvSpPr>
            <p:spPr bwMode="auto">
              <a:xfrm>
                <a:off x="2732" y="1933"/>
                <a:ext cx="54" cy="10"/>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80" name="Freeform 44"/>
              <p:cNvSpPr>
                <a:spLocks/>
              </p:cNvSpPr>
              <p:nvPr/>
            </p:nvSpPr>
            <p:spPr bwMode="auto">
              <a:xfrm>
                <a:off x="2817" y="1938"/>
                <a:ext cx="53" cy="10"/>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5581" name="Freeform 45"/>
              <p:cNvSpPr>
                <a:spLocks/>
              </p:cNvSpPr>
              <p:nvPr/>
            </p:nvSpPr>
            <p:spPr bwMode="auto">
              <a:xfrm>
                <a:off x="2901" y="1941"/>
                <a:ext cx="54" cy="11"/>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82" name="Freeform 46"/>
              <p:cNvSpPr>
                <a:spLocks/>
              </p:cNvSpPr>
              <p:nvPr/>
            </p:nvSpPr>
            <p:spPr bwMode="auto">
              <a:xfrm>
                <a:off x="2985" y="1946"/>
                <a:ext cx="54" cy="10"/>
              </a:xfrm>
              <a:custGeom>
                <a:avLst/>
                <a:gdLst/>
                <a:ahLst/>
                <a:cxnLst>
                  <a:cxn ang="0">
                    <a:pos x="0" y="0"/>
                  </a:cxn>
                  <a:cxn ang="0">
                    <a:pos x="0" y="15"/>
                  </a:cxn>
                  <a:cxn ang="0">
                    <a:pos x="108" y="19"/>
                  </a:cxn>
                  <a:cxn ang="0">
                    <a:pos x="108" y="4"/>
                  </a:cxn>
                  <a:cxn ang="0">
                    <a:pos x="0" y="0"/>
                  </a:cxn>
                </a:cxnLst>
                <a:rect l="0" t="0" r="r" b="b"/>
                <a:pathLst>
                  <a:path w="108" h="19">
                    <a:moveTo>
                      <a:pt x="0" y="0"/>
                    </a:moveTo>
                    <a:lnTo>
                      <a:pt x="0" y="15"/>
                    </a:lnTo>
                    <a:lnTo>
                      <a:pt x="108" y="19"/>
                    </a:lnTo>
                    <a:lnTo>
                      <a:pt x="108" y="4"/>
                    </a:lnTo>
                    <a:lnTo>
                      <a:pt x="0" y="0"/>
                    </a:lnTo>
                    <a:close/>
                  </a:path>
                </a:pathLst>
              </a:custGeom>
              <a:grpFill/>
              <a:ln w="9525">
                <a:noFill/>
                <a:round/>
                <a:headEnd/>
                <a:tailEnd/>
              </a:ln>
            </p:spPr>
            <p:txBody>
              <a:bodyPr/>
              <a:lstStyle/>
              <a:p>
                <a:endParaRPr lang="da-DK">
                  <a:solidFill>
                    <a:srgbClr val="FFFFFF"/>
                  </a:solidFill>
                </a:endParaRPr>
              </a:p>
            </p:txBody>
          </p:sp>
          <p:sp>
            <p:nvSpPr>
              <p:cNvPr id="65583" name="Freeform 47"/>
              <p:cNvSpPr>
                <a:spLocks/>
              </p:cNvSpPr>
              <p:nvPr/>
            </p:nvSpPr>
            <p:spPr bwMode="auto">
              <a:xfrm>
                <a:off x="3070" y="1950"/>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84" name="Freeform 48"/>
              <p:cNvSpPr>
                <a:spLocks/>
              </p:cNvSpPr>
              <p:nvPr/>
            </p:nvSpPr>
            <p:spPr bwMode="auto">
              <a:xfrm>
                <a:off x="3154" y="1955"/>
                <a:ext cx="54" cy="9"/>
              </a:xfrm>
              <a:custGeom>
                <a:avLst/>
                <a:gdLst/>
                <a:ahLst/>
                <a:cxnLst>
                  <a:cxn ang="0">
                    <a:pos x="0" y="0"/>
                  </a:cxn>
                  <a:cxn ang="0">
                    <a:pos x="0" y="16"/>
                  </a:cxn>
                  <a:cxn ang="0">
                    <a:pos x="107" y="19"/>
                  </a:cxn>
                  <a:cxn ang="0">
                    <a:pos x="107" y="4"/>
                  </a:cxn>
                  <a:cxn ang="0">
                    <a:pos x="0" y="0"/>
                  </a:cxn>
                </a:cxnLst>
                <a:rect l="0" t="0" r="r" b="b"/>
                <a:pathLst>
                  <a:path w="107" h="19">
                    <a:moveTo>
                      <a:pt x="0" y="0"/>
                    </a:moveTo>
                    <a:lnTo>
                      <a:pt x="0" y="16"/>
                    </a:lnTo>
                    <a:lnTo>
                      <a:pt x="107" y="19"/>
                    </a:lnTo>
                    <a:lnTo>
                      <a:pt x="107" y="4"/>
                    </a:lnTo>
                    <a:lnTo>
                      <a:pt x="0" y="0"/>
                    </a:lnTo>
                    <a:close/>
                  </a:path>
                </a:pathLst>
              </a:custGeom>
              <a:grpFill/>
              <a:ln w="9525">
                <a:noFill/>
                <a:round/>
                <a:headEnd/>
                <a:tailEnd/>
              </a:ln>
            </p:spPr>
            <p:txBody>
              <a:bodyPr/>
              <a:lstStyle/>
              <a:p>
                <a:endParaRPr lang="da-DK">
                  <a:solidFill>
                    <a:srgbClr val="FFFFFF"/>
                  </a:solidFill>
                </a:endParaRPr>
              </a:p>
            </p:txBody>
          </p:sp>
          <p:sp>
            <p:nvSpPr>
              <p:cNvPr id="65585" name="Freeform 49"/>
              <p:cNvSpPr>
                <a:spLocks/>
              </p:cNvSpPr>
              <p:nvPr/>
            </p:nvSpPr>
            <p:spPr bwMode="auto">
              <a:xfrm>
                <a:off x="3238" y="1958"/>
                <a:ext cx="54" cy="11"/>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5586" name="Freeform 50"/>
              <p:cNvSpPr>
                <a:spLocks/>
              </p:cNvSpPr>
              <p:nvPr/>
            </p:nvSpPr>
            <p:spPr bwMode="auto">
              <a:xfrm>
                <a:off x="3323" y="1962"/>
                <a:ext cx="53" cy="11"/>
              </a:xfrm>
              <a:custGeom>
                <a:avLst/>
                <a:gdLst/>
                <a:ahLst/>
                <a:cxnLst>
                  <a:cxn ang="0">
                    <a:pos x="0" y="0"/>
                  </a:cxn>
                  <a:cxn ang="0">
                    <a:pos x="0" y="15"/>
                  </a:cxn>
                  <a:cxn ang="0">
                    <a:pos x="107" y="20"/>
                  </a:cxn>
                  <a:cxn ang="0">
                    <a:pos x="107" y="5"/>
                  </a:cxn>
                  <a:cxn ang="0">
                    <a:pos x="0" y="0"/>
                  </a:cxn>
                </a:cxnLst>
                <a:rect l="0" t="0" r="r" b="b"/>
                <a:pathLst>
                  <a:path w="107" h="20">
                    <a:moveTo>
                      <a:pt x="0" y="0"/>
                    </a:moveTo>
                    <a:lnTo>
                      <a:pt x="0" y="15"/>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87" name="Freeform 51"/>
              <p:cNvSpPr>
                <a:spLocks/>
              </p:cNvSpPr>
              <p:nvPr/>
            </p:nvSpPr>
            <p:spPr bwMode="auto">
              <a:xfrm>
                <a:off x="3407" y="1967"/>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88" name="Freeform 52"/>
              <p:cNvSpPr>
                <a:spLocks/>
              </p:cNvSpPr>
              <p:nvPr/>
            </p:nvSpPr>
            <p:spPr bwMode="auto">
              <a:xfrm>
                <a:off x="3491" y="1971"/>
                <a:ext cx="54" cy="10"/>
              </a:xfrm>
              <a:custGeom>
                <a:avLst/>
                <a:gdLst/>
                <a:ahLst/>
                <a:cxnLst>
                  <a:cxn ang="0">
                    <a:pos x="0" y="0"/>
                  </a:cxn>
                  <a:cxn ang="0">
                    <a:pos x="0" y="15"/>
                  </a:cxn>
                  <a:cxn ang="0">
                    <a:pos x="108" y="20"/>
                  </a:cxn>
                  <a:cxn ang="0">
                    <a:pos x="108" y="5"/>
                  </a:cxn>
                  <a:cxn ang="0">
                    <a:pos x="0" y="0"/>
                  </a:cxn>
                </a:cxnLst>
                <a:rect l="0" t="0" r="r" b="b"/>
                <a:pathLst>
                  <a:path w="108" h="20">
                    <a:moveTo>
                      <a:pt x="0" y="0"/>
                    </a:moveTo>
                    <a:lnTo>
                      <a:pt x="0" y="15"/>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5589" name="Freeform 53"/>
              <p:cNvSpPr>
                <a:spLocks/>
              </p:cNvSpPr>
              <p:nvPr/>
            </p:nvSpPr>
            <p:spPr bwMode="auto">
              <a:xfrm>
                <a:off x="3575" y="1976"/>
                <a:ext cx="54" cy="9"/>
              </a:xfrm>
              <a:custGeom>
                <a:avLst/>
                <a:gdLst/>
                <a:ahLst/>
                <a:cxnLst>
                  <a:cxn ang="0">
                    <a:pos x="0" y="0"/>
                  </a:cxn>
                  <a:cxn ang="0">
                    <a:pos x="0" y="15"/>
                  </a:cxn>
                  <a:cxn ang="0">
                    <a:pos x="107" y="19"/>
                  </a:cxn>
                  <a:cxn ang="0">
                    <a:pos x="107" y="4"/>
                  </a:cxn>
                  <a:cxn ang="0">
                    <a:pos x="0" y="0"/>
                  </a:cxn>
                </a:cxnLst>
                <a:rect l="0" t="0" r="r" b="b"/>
                <a:pathLst>
                  <a:path w="107" h="19">
                    <a:moveTo>
                      <a:pt x="0" y="0"/>
                    </a:moveTo>
                    <a:lnTo>
                      <a:pt x="0" y="15"/>
                    </a:lnTo>
                    <a:lnTo>
                      <a:pt x="107" y="19"/>
                    </a:lnTo>
                    <a:lnTo>
                      <a:pt x="107" y="4"/>
                    </a:lnTo>
                    <a:lnTo>
                      <a:pt x="0" y="0"/>
                    </a:lnTo>
                    <a:close/>
                  </a:path>
                </a:pathLst>
              </a:custGeom>
              <a:grpFill/>
              <a:ln w="9525">
                <a:noFill/>
                <a:round/>
                <a:headEnd/>
                <a:tailEnd/>
              </a:ln>
            </p:spPr>
            <p:txBody>
              <a:bodyPr/>
              <a:lstStyle/>
              <a:p>
                <a:endParaRPr lang="da-DK">
                  <a:solidFill>
                    <a:srgbClr val="FFFFFF"/>
                  </a:solidFill>
                </a:endParaRPr>
              </a:p>
            </p:txBody>
          </p:sp>
          <p:sp>
            <p:nvSpPr>
              <p:cNvPr id="65590" name="Freeform 54"/>
              <p:cNvSpPr>
                <a:spLocks/>
              </p:cNvSpPr>
              <p:nvPr/>
            </p:nvSpPr>
            <p:spPr bwMode="auto">
              <a:xfrm>
                <a:off x="3660" y="1979"/>
                <a:ext cx="53" cy="11"/>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91" name="Freeform 55"/>
              <p:cNvSpPr>
                <a:spLocks/>
              </p:cNvSpPr>
              <p:nvPr/>
            </p:nvSpPr>
            <p:spPr bwMode="auto">
              <a:xfrm>
                <a:off x="3744" y="1983"/>
                <a:ext cx="54" cy="11"/>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92" name="Freeform 56"/>
              <p:cNvSpPr>
                <a:spLocks/>
              </p:cNvSpPr>
              <p:nvPr/>
            </p:nvSpPr>
            <p:spPr bwMode="auto">
              <a:xfrm>
                <a:off x="3827" y="1988"/>
                <a:ext cx="54" cy="10"/>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93" name="Freeform 57"/>
              <p:cNvSpPr>
                <a:spLocks/>
              </p:cNvSpPr>
              <p:nvPr/>
            </p:nvSpPr>
            <p:spPr bwMode="auto">
              <a:xfrm>
                <a:off x="3912" y="1992"/>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94" name="Freeform 58"/>
              <p:cNvSpPr>
                <a:spLocks/>
              </p:cNvSpPr>
              <p:nvPr/>
            </p:nvSpPr>
            <p:spPr bwMode="auto">
              <a:xfrm>
                <a:off x="3996" y="1996"/>
                <a:ext cx="54" cy="11"/>
              </a:xfrm>
              <a:custGeom>
                <a:avLst/>
                <a:gdLst/>
                <a:ahLst/>
                <a:cxnLst>
                  <a:cxn ang="0">
                    <a:pos x="0" y="0"/>
                  </a:cxn>
                  <a:cxn ang="0">
                    <a:pos x="0" y="15"/>
                  </a:cxn>
                  <a:cxn ang="0">
                    <a:pos x="107" y="21"/>
                  </a:cxn>
                  <a:cxn ang="0">
                    <a:pos x="107" y="5"/>
                  </a:cxn>
                  <a:cxn ang="0">
                    <a:pos x="0" y="0"/>
                  </a:cxn>
                </a:cxnLst>
                <a:rect l="0" t="0" r="r" b="b"/>
                <a:pathLst>
                  <a:path w="107" h="21">
                    <a:moveTo>
                      <a:pt x="0" y="0"/>
                    </a:moveTo>
                    <a:lnTo>
                      <a:pt x="0" y="15"/>
                    </a:lnTo>
                    <a:lnTo>
                      <a:pt x="107" y="21"/>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5595" name="Freeform 59"/>
              <p:cNvSpPr>
                <a:spLocks/>
              </p:cNvSpPr>
              <p:nvPr/>
            </p:nvSpPr>
            <p:spPr bwMode="auto">
              <a:xfrm>
                <a:off x="4080" y="2000"/>
                <a:ext cx="54" cy="11"/>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96" name="Freeform 60"/>
              <p:cNvSpPr>
                <a:spLocks/>
              </p:cNvSpPr>
              <p:nvPr/>
            </p:nvSpPr>
            <p:spPr bwMode="auto">
              <a:xfrm>
                <a:off x="4165" y="2005"/>
                <a:ext cx="53" cy="9"/>
              </a:xfrm>
              <a:custGeom>
                <a:avLst/>
                <a:gdLst/>
                <a:ahLst/>
                <a:cxnLst>
                  <a:cxn ang="0">
                    <a:pos x="0" y="0"/>
                  </a:cxn>
                  <a:cxn ang="0">
                    <a:pos x="0" y="15"/>
                  </a:cxn>
                  <a:cxn ang="0">
                    <a:pos x="108" y="19"/>
                  </a:cxn>
                  <a:cxn ang="0">
                    <a:pos x="108" y="4"/>
                  </a:cxn>
                  <a:cxn ang="0">
                    <a:pos x="0" y="0"/>
                  </a:cxn>
                </a:cxnLst>
                <a:rect l="0" t="0" r="r" b="b"/>
                <a:pathLst>
                  <a:path w="108" h="19">
                    <a:moveTo>
                      <a:pt x="0" y="0"/>
                    </a:moveTo>
                    <a:lnTo>
                      <a:pt x="0" y="15"/>
                    </a:lnTo>
                    <a:lnTo>
                      <a:pt x="108" y="19"/>
                    </a:lnTo>
                    <a:lnTo>
                      <a:pt x="108" y="4"/>
                    </a:lnTo>
                    <a:lnTo>
                      <a:pt x="0" y="0"/>
                    </a:lnTo>
                    <a:close/>
                  </a:path>
                </a:pathLst>
              </a:custGeom>
              <a:grpFill/>
              <a:ln w="9525">
                <a:noFill/>
                <a:round/>
                <a:headEnd/>
                <a:tailEnd/>
              </a:ln>
            </p:spPr>
            <p:txBody>
              <a:bodyPr/>
              <a:lstStyle/>
              <a:p>
                <a:endParaRPr lang="da-DK">
                  <a:solidFill>
                    <a:srgbClr val="FFFFFF"/>
                  </a:solidFill>
                </a:endParaRPr>
              </a:p>
            </p:txBody>
          </p:sp>
          <p:sp>
            <p:nvSpPr>
              <p:cNvPr id="65597" name="Freeform 61"/>
              <p:cNvSpPr>
                <a:spLocks/>
              </p:cNvSpPr>
              <p:nvPr/>
            </p:nvSpPr>
            <p:spPr bwMode="auto">
              <a:xfrm>
                <a:off x="4249" y="2009"/>
                <a:ext cx="54" cy="10"/>
              </a:xfrm>
              <a:custGeom>
                <a:avLst/>
                <a:gdLst/>
                <a:ahLst/>
                <a:cxnLst>
                  <a:cxn ang="0">
                    <a:pos x="0" y="0"/>
                  </a:cxn>
                  <a:cxn ang="0">
                    <a:pos x="0" y="16"/>
                  </a:cxn>
                  <a:cxn ang="0">
                    <a:pos x="107" y="21"/>
                  </a:cxn>
                  <a:cxn ang="0">
                    <a:pos x="107" y="6"/>
                  </a:cxn>
                  <a:cxn ang="0">
                    <a:pos x="0" y="0"/>
                  </a:cxn>
                </a:cxnLst>
                <a:rect l="0" t="0" r="r" b="b"/>
                <a:pathLst>
                  <a:path w="107" h="21">
                    <a:moveTo>
                      <a:pt x="0" y="0"/>
                    </a:moveTo>
                    <a:lnTo>
                      <a:pt x="0" y="16"/>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5598" name="Freeform 62"/>
              <p:cNvSpPr>
                <a:spLocks/>
              </p:cNvSpPr>
              <p:nvPr/>
            </p:nvSpPr>
            <p:spPr bwMode="auto">
              <a:xfrm>
                <a:off x="4333" y="2013"/>
                <a:ext cx="50" cy="10"/>
              </a:xfrm>
              <a:custGeom>
                <a:avLst/>
                <a:gdLst/>
                <a:ahLst/>
                <a:cxnLst>
                  <a:cxn ang="0">
                    <a:pos x="0" y="0"/>
                  </a:cxn>
                  <a:cxn ang="0">
                    <a:pos x="0" y="15"/>
                  </a:cxn>
                  <a:cxn ang="0">
                    <a:pos x="99" y="21"/>
                  </a:cxn>
                  <a:cxn ang="0">
                    <a:pos x="99" y="6"/>
                  </a:cxn>
                  <a:cxn ang="0">
                    <a:pos x="0" y="0"/>
                  </a:cxn>
                </a:cxnLst>
                <a:rect l="0" t="0" r="r" b="b"/>
                <a:pathLst>
                  <a:path w="99" h="21">
                    <a:moveTo>
                      <a:pt x="0" y="0"/>
                    </a:moveTo>
                    <a:lnTo>
                      <a:pt x="0" y="15"/>
                    </a:lnTo>
                    <a:lnTo>
                      <a:pt x="99" y="21"/>
                    </a:lnTo>
                    <a:lnTo>
                      <a:pt x="99" y="6"/>
                    </a:lnTo>
                    <a:lnTo>
                      <a:pt x="0" y="0"/>
                    </a:lnTo>
                    <a:close/>
                  </a:path>
                </a:pathLst>
              </a:custGeom>
              <a:grpFill/>
              <a:ln w="9525">
                <a:noFill/>
                <a:round/>
                <a:headEnd/>
                <a:tailEnd/>
              </a:ln>
            </p:spPr>
            <p:txBody>
              <a:bodyPr/>
              <a:lstStyle/>
              <a:p>
                <a:endParaRPr lang="da-DK">
                  <a:solidFill>
                    <a:srgbClr val="FFFFFF"/>
                  </a:solidFill>
                </a:endParaRPr>
              </a:p>
            </p:txBody>
          </p:sp>
          <p:sp>
            <p:nvSpPr>
              <p:cNvPr id="65599" name="Freeform 63"/>
              <p:cNvSpPr>
                <a:spLocks/>
              </p:cNvSpPr>
              <p:nvPr/>
            </p:nvSpPr>
            <p:spPr bwMode="auto">
              <a:xfrm>
                <a:off x="1062" y="1634"/>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0" name="Freeform 64"/>
              <p:cNvSpPr>
                <a:spLocks/>
              </p:cNvSpPr>
              <p:nvPr/>
            </p:nvSpPr>
            <p:spPr bwMode="auto">
              <a:xfrm>
                <a:off x="1108" y="1636"/>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1" name="Freeform 65"/>
              <p:cNvSpPr>
                <a:spLocks/>
              </p:cNvSpPr>
              <p:nvPr/>
            </p:nvSpPr>
            <p:spPr bwMode="auto">
              <a:xfrm>
                <a:off x="1154" y="1639"/>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2" name="Freeform 66"/>
              <p:cNvSpPr>
                <a:spLocks/>
              </p:cNvSpPr>
              <p:nvPr/>
            </p:nvSpPr>
            <p:spPr bwMode="auto">
              <a:xfrm>
                <a:off x="1200" y="1641"/>
                <a:ext cx="16" cy="8"/>
              </a:xfrm>
              <a:custGeom>
                <a:avLst/>
                <a:gdLst/>
                <a:ahLst/>
                <a:cxnLst>
                  <a:cxn ang="0">
                    <a:pos x="2" y="0"/>
                  </a:cxn>
                  <a:cxn ang="0">
                    <a:pos x="0" y="16"/>
                  </a:cxn>
                  <a:cxn ang="0">
                    <a:pos x="31" y="17"/>
                  </a:cxn>
                  <a:cxn ang="0">
                    <a:pos x="33" y="2"/>
                  </a:cxn>
                  <a:cxn ang="0">
                    <a:pos x="2" y="0"/>
                  </a:cxn>
                </a:cxnLst>
                <a:rect l="0" t="0" r="r" b="b"/>
                <a:pathLst>
                  <a:path w="33" h="17">
                    <a:moveTo>
                      <a:pt x="2" y="0"/>
                    </a:moveTo>
                    <a:lnTo>
                      <a:pt x="0" y="16"/>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3" name="Rectangle 67"/>
              <p:cNvSpPr>
                <a:spLocks noChangeArrowheads="1"/>
              </p:cNvSpPr>
              <p:nvPr/>
            </p:nvSpPr>
            <p:spPr bwMode="auto">
              <a:xfrm>
                <a:off x="1246" y="1644"/>
                <a:ext cx="16" cy="7"/>
              </a:xfrm>
              <a:prstGeom prst="rect">
                <a:avLst/>
              </a:prstGeom>
              <a:grpFill/>
              <a:ln w="9525">
                <a:noFill/>
                <a:miter lim="800000"/>
                <a:headEnd/>
                <a:tailEnd/>
              </a:ln>
            </p:spPr>
            <p:txBody>
              <a:bodyPr/>
              <a:lstStyle/>
              <a:p>
                <a:endParaRPr lang="da-DK">
                  <a:solidFill>
                    <a:srgbClr val="FFFFFF"/>
                  </a:solidFill>
                </a:endParaRPr>
              </a:p>
            </p:txBody>
          </p:sp>
          <p:sp>
            <p:nvSpPr>
              <p:cNvPr id="65604" name="Freeform 68"/>
              <p:cNvSpPr>
                <a:spLocks/>
              </p:cNvSpPr>
              <p:nvPr/>
            </p:nvSpPr>
            <p:spPr bwMode="auto">
              <a:xfrm>
                <a:off x="1292" y="1645"/>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5" name="Freeform 69"/>
              <p:cNvSpPr>
                <a:spLocks/>
              </p:cNvSpPr>
              <p:nvPr/>
            </p:nvSpPr>
            <p:spPr bwMode="auto">
              <a:xfrm>
                <a:off x="1338" y="1647"/>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6" name="Freeform 70"/>
              <p:cNvSpPr>
                <a:spLocks/>
              </p:cNvSpPr>
              <p:nvPr/>
            </p:nvSpPr>
            <p:spPr bwMode="auto">
              <a:xfrm>
                <a:off x="1384" y="1650"/>
                <a:ext cx="16" cy="9"/>
              </a:xfrm>
              <a:custGeom>
                <a:avLst/>
                <a:gdLst/>
                <a:ahLst/>
                <a:cxnLst>
                  <a:cxn ang="0">
                    <a:pos x="2" y="0"/>
                  </a:cxn>
                  <a:cxn ang="0">
                    <a:pos x="0" y="16"/>
                  </a:cxn>
                  <a:cxn ang="0">
                    <a:pos x="31" y="17"/>
                  </a:cxn>
                  <a:cxn ang="0">
                    <a:pos x="33" y="2"/>
                  </a:cxn>
                  <a:cxn ang="0">
                    <a:pos x="2" y="0"/>
                  </a:cxn>
                </a:cxnLst>
                <a:rect l="0" t="0" r="r" b="b"/>
                <a:pathLst>
                  <a:path w="33" h="17">
                    <a:moveTo>
                      <a:pt x="2" y="0"/>
                    </a:moveTo>
                    <a:lnTo>
                      <a:pt x="0" y="16"/>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7" name="Freeform 71"/>
              <p:cNvSpPr>
                <a:spLocks/>
              </p:cNvSpPr>
              <p:nvPr/>
            </p:nvSpPr>
            <p:spPr bwMode="auto">
              <a:xfrm>
                <a:off x="1430" y="1652"/>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8" name="Freeform 72"/>
              <p:cNvSpPr>
                <a:spLocks/>
              </p:cNvSpPr>
              <p:nvPr/>
            </p:nvSpPr>
            <p:spPr bwMode="auto">
              <a:xfrm>
                <a:off x="1476" y="1655"/>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09" name="Freeform 73"/>
              <p:cNvSpPr>
                <a:spLocks/>
              </p:cNvSpPr>
              <p:nvPr/>
            </p:nvSpPr>
            <p:spPr bwMode="auto">
              <a:xfrm>
                <a:off x="1522" y="1657"/>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0" name="Rectangle 74"/>
              <p:cNvSpPr>
                <a:spLocks noChangeArrowheads="1"/>
              </p:cNvSpPr>
              <p:nvPr/>
            </p:nvSpPr>
            <p:spPr bwMode="auto">
              <a:xfrm>
                <a:off x="1568" y="1660"/>
                <a:ext cx="15" cy="7"/>
              </a:xfrm>
              <a:prstGeom prst="rect">
                <a:avLst/>
              </a:prstGeom>
              <a:grpFill/>
              <a:ln w="9525">
                <a:noFill/>
                <a:miter lim="800000"/>
                <a:headEnd/>
                <a:tailEnd/>
              </a:ln>
            </p:spPr>
            <p:txBody>
              <a:bodyPr/>
              <a:lstStyle/>
              <a:p>
                <a:endParaRPr lang="da-DK">
                  <a:solidFill>
                    <a:srgbClr val="FFFFFF"/>
                  </a:solidFill>
                </a:endParaRPr>
              </a:p>
            </p:txBody>
          </p:sp>
          <p:sp>
            <p:nvSpPr>
              <p:cNvPr id="65611" name="Freeform 75"/>
              <p:cNvSpPr>
                <a:spLocks/>
              </p:cNvSpPr>
              <p:nvPr/>
            </p:nvSpPr>
            <p:spPr bwMode="auto">
              <a:xfrm>
                <a:off x="1614" y="1662"/>
                <a:ext cx="15" cy="8"/>
              </a:xfrm>
              <a:custGeom>
                <a:avLst/>
                <a:gdLst/>
                <a:ahLst/>
                <a:cxnLst>
                  <a:cxn ang="0">
                    <a:pos x="2" y="0"/>
                  </a:cxn>
                  <a:cxn ang="0">
                    <a:pos x="0" y="15"/>
                  </a:cxn>
                  <a:cxn ang="0">
                    <a:pos x="29" y="17"/>
                  </a:cxn>
                  <a:cxn ang="0">
                    <a:pos x="31" y="2"/>
                  </a:cxn>
                  <a:cxn ang="0">
                    <a:pos x="2" y="0"/>
                  </a:cxn>
                </a:cxnLst>
                <a:rect l="0" t="0" r="r" b="b"/>
                <a:pathLst>
                  <a:path w="31" h="17">
                    <a:moveTo>
                      <a:pt x="2" y="0"/>
                    </a:moveTo>
                    <a:lnTo>
                      <a:pt x="0" y="15"/>
                    </a:lnTo>
                    <a:lnTo>
                      <a:pt x="29" y="17"/>
                    </a:lnTo>
                    <a:lnTo>
                      <a:pt x="31" y="2"/>
                    </a:lnTo>
                    <a:lnTo>
                      <a:pt x="2" y="0"/>
                    </a:lnTo>
                    <a:close/>
                  </a:path>
                </a:pathLst>
              </a:custGeom>
              <a:grpFill/>
              <a:ln w="9525">
                <a:noFill/>
                <a:round/>
                <a:headEnd/>
                <a:tailEnd/>
              </a:ln>
            </p:spPr>
            <p:txBody>
              <a:bodyPr/>
              <a:lstStyle/>
              <a:p>
                <a:endParaRPr lang="da-DK">
                  <a:solidFill>
                    <a:srgbClr val="FFFFFF"/>
                  </a:solidFill>
                </a:endParaRPr>
              </a:p>
            </p:txBody>
          </p:sp>
          <p:sp>
            <p:nvSpPr>
              <p:cNvPr id="65612" name="Freeform 76"/>
              <p:cNvSpPr>
                <a:spLocks/>
              </p:cNvSpPr>
              <p:nvPr/>
            </p:nvSpPr>
            <p:spPr bwMode="auto">
              <a:xfrm>
                <a:off x="1659" y="1663"/>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3" name="Freeform 77"/>
              <p:cNvSpPr>
                <a:spLocks/>
              </p:cNvSpPr>
              <p:nvPr/>
            </p:nvSpPr>
            <p:spPr bwMode="auto">
              <a:xfrm>
                <a:off x="1705" y="1666"/>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4" name="Freeform 78"/>
              <p:cNvSpPr>
                <a:spLocks/>
              </p:cNvSpPr>
              <p:nvPr/>
            </p:nvSpPr>
            <p:spPr bwMode="auto">
              <a:xfrm>
                <a:off x="1751" y="1668"/>
                <a:ext cx="16" cy="9"/>
              </a:xfrm>
              <a:custGeom>
                <a:avLst/>
                <a:gdLst/>
                <a:ahLst/>
                <a:cxnLst>
                  <a:cxn ang="0">
                    <a:pos x="2" y="0"/>
                  </a:cxn>
                  <a:cxn ang="0">
                    <a:pos x="0" y="16"/>
                  </a:cxn>
                  <a:cxn ang="0">
                    <a:pos x="31" y="18"/>
                  </a:cxn>
                  <a:cxn ang="0">
                    <a:pos x="33" y="2"/>
                  </a:cxn>
                  <a:cxn ang="0">
                    <a:pos x="2" y="0"/>
                  </a:cxn>
                </a:cxnLst>
                <a:rect l="0" t="0" r="r" b="b"/>
                <a:pathLst>
                  <a:path w="33" h="18">
                    <a:moveTo>
                      <a:pt x="2" y="0"/>
                    </a:moveTo>
                    <a:lnTo>
                      <a:pt x="0" y="16"/>
                    </a:lnTo>
                    <a:lnTo>
                      <a:pt x="31" y="18"/>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5" name="Rectangle 79"/>
              <p:cNvSpPr>
                <a:spLocks noChangeArrowheads="1"/>
              </p:cNvSpPr>
              <p:nvPr/>
            </p:nvSpPr>
            <p:spPr bwMode="auto">
              <a:xfrm>
                <a:off x="1797" y="1671"/>
                <a:ext cx="15" cy="8"/>
              </a:xfrm>
              <a:prstGeom prst="rect">
                <a:avLst/>
              </a:prstGeom>
              <a:grpFill/>
              <a:ln w="9525">
                <a:noFill/>
                <a:miter lim="800000"/>
                <a:headEnd/>
                <a:tailEnd/>
              </a:ln>
            </p:spPr>
            <p:txBody>
              <a:bodyPr/>
              <a:lstStyle/>
              <a:p>
                <a:endParaRPr lang="da-DK">
                  <a:solidFill>
                    <a:srgbClr val="FFFFFF"/>
                  </a:solidFill>
                </a:endParaRPr>
              </a:p>
            </p:txBody>
          </p:sp>
          <p:sp>
            <p:nvSpPr>
              <p:cNvPr id="65616" name="Freeform 80"/>
              <p:cNvSpPr>
                <a:spLocks/>
              </p:cNvSpPr>
              <p:nvPr/>
            </p:nvSpPr>
            <p:spPr bwMode="auto">
              <a:xfrm>
                <a:off x="1843" y="1673"/>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7" name="Freeform 81"/>
              <p:cNvSpPr>
                <a:spLocks/>
              </p:cNvSpPr>
              <p:nvPr/>
            </p:nvSpPr>
            <p:spPr bwMode="auto">
              <a:xfrm>
                <a:off x="1889" y="1675"/>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8" name="Freeform 82"/>
              <p:cNvSpPr>
                <a:spLocks/>
              </p:cNvSpPr>
              <p:nvPr/>
            </p:nvSpPr>
            <p:spPr bwMode="auto">
              <a:xfrm>
                <a:off x="1935" y="1678"/>
                <a:ext cx="16" cy="8"/>
              </a:xfrm>
              <a:custGeom>
                <a:avLst/>
                <a:gdLst/>
                <a:ahLst/>
                <a:cxnLst>
                  <a:cxn ang="0">
                    <a:pos x="2" y="0"/>
                  </a:cxn>
                  <a:cxn ang="0">
                    <a:pos x="0" y="16"/>
                  </a:cxn>
                  <a:cxn ang="0">
                    <a:pos x="31" y="17"/>
                  </a:cxn>
                  <a:cxn ang="0">
                    <a:pos x="33" y="2"/>
                  </a:cxn>
                  <a:cxn ang="0">
                    <a:pos x="2" y="0"/>
                  </a:cxn>
                </a:cxnLst>
                <a:rect l="0" t="0" r="r" b="b"/>
                <a:pathLst>
                  <a:path w="33" h="17">
                    <a:moveTo>
                      <a:pt x="2" y="0"/>
                    </a:moveTo>
                    <a:lnTo>
                      <a:pt x="0" y="16"/>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19" name="Freeform 83"/>
              <p:cNvSpPr>
                <a:spLocks/>
              </p:cNvSpPr>
              <p:nvPr/>
            </p:nvSpPr>
            <p:spPr bwMode="auto">
              <a:xfrm>
                <a:off x="1981" y="1680"/>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0" name="Rectangle 84"/>
              <p:cNvSpPr>
                <a:spLocks noChangeArrowheads="1"/>
              </p:cNvSpPr>
              <p:nvPr/>
            </p:nvSpPr>
            <p:spPr bwMode="auto">
              <a:xfrm>
                <a:off x="2027" y="1682"/>
                <a:ext cx="15" cy="8"/>
              </a:xfrm>
              <a:prstGeom prst="rect">
                <a:avLst/>
              </a:prstGeom>
              <a:grpFill/>
              <a:ln w="9525">
                <a:noFill/>
                <a:miter lim="800000"/>
                <a:headEnd/>
                <a:tailEnd/>
              </a:ln>
            </p:spPr>
            <p:txBody>
              <a:bodyPr/>
              <a:lstStyle/>
              <a:p>
                <a:endParaRPr lang="da-DK">
                  <a:solidFill>
                    <a:srgbClr val="FFFFFF"/>
                  </a:solidFill>
                </a:endParaRPr>
              </a:p>
            </p:txBody>
          </p:sp>
          <p:sp>
            <p:nvSpPr>
              <p:cNvPr id="65621" name="Freeform 85"/>
              <p:cNvSpPr>
                <a:spLocks/>
              </p:cNvSpPr>
              <p:nvPr/>
            </p:nvSpPr>
            <p:spPr bwMode="auto">
              <a:xfrm>
                <a:off x="2073" y="1684"/>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2" name="Freeform 86"/>
              <p:cNvSpPr>
                <a:spLocks/>
              </p:cNvSpPr>
              <p:nvPr/>
            </p:nvSpPr>
            <p:spPr bwMode="auto">
              <a:xfrm>
                <a:off x="2119" y="1686"/>
                <a:ext cx="16" cy="9"/>
              </a:xfrm>
              <a:custGeom>
                <a:avLst/>
                <a:gdLst/>
                <a:ahLst/>
                <a:cxnLst>
                  <a:cxn ang="0">
                    <a:pos x="2" y="0"/>
                  </a:cxn>
                  <a:cxn ang="0">
                    <a:pos x="0" y="16"/>
                  </a:cxn>
                  <a:cxn ang="0">
                    <a:pos x="31" y="18"/>
                  </a:cxn>
                  <a:cxn ang="0">
                    <a:pos x="33" y="2"/>
                  </a:cxn>
                  <a:cxn ang="0">
                    <a:pos x="2" y="0"/>
                  </a:cxn>
                </a:cxnLst>
                <a:rect l="0" t="0" r="r" b="b"/>
                <a:pathLst>
                  <a:path w="33" h="18">
                    <a:moveTo>
                      <a:pt x="2" y="0"/>
                    </a:moveTo>
                    <a:lnTo>
                      <a:pt x="0" y="16"/>
                    </a:lnTo>
                    <a:lnTo>
                      <a:pt x="31" y="18"/>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3" name="Freeform 87"/>
              <p:cNvSpPr>
                <a:spLocks/>
              </p:cNvSpPr>
              <p:nvPr/>
            </p:nvSpPr>
            <p:spPr bwMode="auto">
              <a:xfrm>
                <a:off x="2165" y="1689"/>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4" name="Freeform 88"/>
              <p:cNvSpPr>
                <a:spLocks/>
              </p:cNvSpPr>
              <p:nvPr/>
            </p:nvSpPr>
            <p:spPr bwMode="auto">
              <a:xfrm>
                <a:off x="2211" y="1691"/>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5" name="Rectangle 89"/>
              <p:cNvSpPr>
                <a:spLocks noChangeArrowheads="1"/>
              </p:cNvSpPr>
              <p:nvPr/>
            </p:nvSpPr>
            <p:spPr bwMode="auto">
              <a:xfrm>
                <a:off x="2257" y="1694"/>
                <a:ext cx="15" cy="7"/>
              </a:xfrm>
              <a:prstGeom prst="rect">
                <a:avLst/>
              </a:prstGeom>
              <a:grpFill/>
              <a:ln w="9525">
                <a:noFill/>
                <a:miter lim="800000"/>
                <a:headEnd/>
                <a:tailEnd/>
              </a:ln>
            </p:spPr>
            <p:txBody>
              <a:bodyPr/>
              <a:lstStyle/>
              <a:p>
                <a:endParaRPr lang="da-DK">
                  <a:solidFill>
                    <a:srgbClr val="FFFFFF"/>
                  </a:solidFill>
                </a:endParaRPr>
              </a:p>
            </p:txBody>
          </p:sp>
          <p:sp>
            <p:nvSpPr>
              <p:cNvPr id="65626" name="Freeform 90"/>
              <p:cNvSpPr>
                <a:spLocks/>
              </p:cNvSpPr>
              <p:nvPr/>
            </p:nvSpPr>
            <p:spPr bwMode="auto">
              <a:xfrm>
                <a:off x="2303" y="1696"/>
                <a:ext cx="16" cy="8"/>
              </a:xfrm>
              <a:custGeom>
                <a:avLst/>
                <a:gdLst/>
                <a:ahLst/>
                <a:cxnLst>
                  <a:cxn ang="0">
                    <a:pos x="2" y="0"/>
                  </a:cxn>
                  <a:cxn ang="0">
                    <a:pos x="0" y="16"/>
                  </a:cxn>
                  <a:cxn ang="0">
                    <a:pos x="31" y="18"/>
                  </a:cxn>
                  <a:cxn ang="0">
                    <a:pos x="33" y="2"/>
                  </a:cxn>
                  <a:cxn ang="0">
                    <a:pos x="2" y="0"/>
                  </a:cxn>
                </a:cxnLst>
                <a:rect l="0" t="0" r="r" b="b"/>
                <a:pathLst>
                  <a:path w="33" h="18">
                    <a:moveTo>
                      <a:pt x="2" y="0"/>
                    </a:moveTo>
                    <a:lnTo>
                      <a:pt x="0" y="16"/>
                    </a:lnTo>
                    <a:lnTo>
                      <a:pt x="31" y="18"/>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7" name="Rectangle 91"/>
              <p:cNvSpPr>
                <a:spLocks noChangeArrowheads="1"/>
              </p:cNvSpPr>
              <p:nvPr/>
            </p:nvSpPr>
            <p:spPr bwMode="auto">
              <a:xfrm>
                <a:off x="2349" y="1699"/>
                <a:ext cx="15" cy="7"/>
              </a:xfrm>
              <a:prstGeom prst="rect">
                <a:avLst/>
              </a:prstGeom>
              <a:grpFill/>
              <a:ln w="9525">
                <a:noFill/>
                <a:miter lim="800000"/>
                <a:headEnd/>
                <a:tailEnd/>
              </a:ln>
            </p:spPr>
            <p:txBody>
              <a:bodyPr/>
              <a:lstStyle/>
              <a:p>
                <a:endParaRPr lang="da-DK">
                  <a:solidFill>
                    <a:srgbClr val="FFFFFF"/>
                  </a:solidFill>
                </a:endParaRPr>
              </a:p>
            </p:txBody>
          </p:sp>
          <p:sp>
            <p:nvSpPr>
              <p:cNvPr id="65628" name="Freeform 92"/>
              <p:cNvSpPr>
                <a:spLocks/>
              </p:cNvSpPr>
              <p:nvPr/>
            </p:nvSpPr>
            <p:spPr bwMode="auto">
              <a:xfrm>
                <a:off x="2395" y="1700"/>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29" name="Freeform 93"/>
              <p:cNvSpPr>
                <a:spLocks/>
              </p:cNvSpPr>
              <p:nvPr/>
            </p:nvSpPr>
            <p:spPr bwMode="auto">
              <a:xfrm>
                <a:off x="2441" y="1702"/>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0" name="Freeform 94"/>
              <p:cNvSpPr>
                <a:spLocks/>
              </p:cNvSpPr>
              <p:nvPr/>
            </p:nvSpPr>
            <p:spPr bwMode="auto">
              <a:xfrm>
                <a:off x="2487" y="1705"/>
                <a:ext cx="16" cy="9"/>
              </a:xfrm>
              <a:custGeom>
                <a:avLst/>
                <a:gdLst/>
                <a:ahLst/>
                <a:cxnLst>
                  <a:cxn ang="0">
                    <a:pos x="2" y="0"/>
                  </a:cxn>
                  <a:cxn ang="0">
                    <a:pos x="0" y="16"/>
                  </a:cxn>
                  <a:cxn ang="0">
                    <a:pos x="31" y="17"/>
                  </a:cxn>
                  <a:cxn ang="0">
                    <a:pos x="33" y="2"/>
                  </a:cxn>
                  <a:cxn ang="0">
                    <a:pos x="2" y="0"/>
                  </a:cxn>
                </a:cxnLst>
                <a:rect l="0" t="0" r="r" b="b"/>
                <a:pathLst>
                  <a:path w="33" h="17">
                    <a:moveTo>
                      <a:pt x="2" y="0"/>
                    </a:moveTo>
                    <a:lnTo>
                      <a:pt x="0" y="16"/>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1" name="Freeform 95"/>
              <p:cNvSpPr>
                <a:spLocks/>
              </p:cNvSpPr>
              <p:nvPr/>
            </p:nvSpPr>
            <p:spPr bwMode="auto">
              <a:xfrm>
                <a:off x="2533" y="1707"/>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2" name="Rectangle 96"/>
              <p:cNvSpPr>
                <a:spLocks noChangeArrowheads="1"/>
              </p:cNvSpPr>
              <p:nvPr/>
            </p:nvSpPr>
            <p:spPr bwMode="auto">
              <a:xfrm>
                <a:off x="2579" y="1710"/>
                <a:ext cx="15" cy="8"/>
              </a:xfrm>
              <a:prstGeom prst="rect">
                <a:avLst/>
              </a:prstGeom>
              <a:grpFill/>
              <a:ln w="9525">
                <a:noFill/>
                <a:miter lim="800000"/>
                <a:headEnd/>
                <a:tailEnd/>
              </a:ln>
            </p:spPr>
            <p:txBody>
              <a:bodyPr/>
              <a:lstStyle/>
              <a:p>
                <a:endParaRPr lang="da-DK">
                  <a:solidFill>
                    <a:srgbClr val="FFFFFF"/>
                  </a:solidFill>
                </a:endParaRPr>
              </a:p>
            </p:txBody>
          </p:sp>
          <p:sp>
            <p:nvSpPr>
              <p:cNvPr id="65633" name="Freeform 97"/>
              <p:cNvSpPr>
                <a:spLocks/>
              </p:cNvSpPr>
              <p:nvPr/>
            </p:nvSpPr>
            <p:spPr bwMode="auto">
              <a:xfrm>
                <a:off x="2625" y="1712"/>
                <a:ext cx="16" cy="8"/>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4" name="Freeform 98"/>
              <p:cNvSpPr>
                <a:spLocks/>
              </p:cNvSpPr>
              <p:nvPr/>
            </p:nvSpPr>
            <p:spPr bwMode="auto">
              <a:xfrm>
                <a:off x="2671" y="1714"/>
                <a:ext cx="16" cy="8"/>
              </a:xfrm>
              <a:custGeom>
                <a:avLst/>
                <a:gdLst/>
                <a:ahLst/>
                <a:cxnLst>
                  <a:cxn ang="0">
                    <a:pos x="2" y="0"/>
                  </a:cxn>
                  <a:cxn ang="0">
                    <a:pos x="0" y="16"/>
                  </a:cxn>
                  <a:cxn ang="0">
                    <a:pos x="31" y="18"/>
                  </a:cxn>
                  <a:cxn ang="0">
                    <a:pos x="32" y="2"/>
                  </a:cxn>
                  <a:cxn ang="0">
                    <a:pos x="2" y="0"/>
                  </a:cxn>
                </a:cxnLst>
                <a:rect l="0" t="0" r="r" b="b"/>
                <a:pathLst>
                  <a:path w="32" h="18">
                    <a:moveTo>
                      <a:pt x="2" y="0"/>
                    </a:moveTo>
                    <a:lnTo>
                      <a:pt x="0" y="16"/>
                    </a:lnTo>
                    <a:lnTo>
                      <a:pt x="31" y="18"/>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35" name="Freeform 99"/>
              <p:cNvSpPr>
                <a:spLocks/>
              </p:cNvSpPr>
              <p:nvPr/>
            </p:nvSpPr>
            <p:spPr bwMode="auto">
              <a:xfrm>
                <a:off x="2717" y="1717"/>
                <a:ext cx="15" cy="8"/>
              </a:xfrm>
              <a:custGeom>
                <a:avLst/>
                <a:gdLst/>
                <a:ahLst/>
                <a:cxnLst>
                  <a:cxn ang="0">
                    <a:pos x="2" y="0"/>
                  </a:cxn>
                  <a:cxn ang="0">
                    <a:pos x="0" y="15"/>
                  </a:cxn>
                  <a:cxn ang="0">
                    <a:pos x="29" y="17"/>
                  </a:cxn>
                  <a:cxn ang="0">
                    <a:pos x="31" y="2"/>
                  </a:cxn>
                  <a:cxn ang="0">
                    <a:pos x="2" y="0"/>
                  </a:cxn>
                </a:cxnLst>
                <a:rect l="0" t="0" r="r" b="b"/>
                <a:pathLst>
                  <a:path w="31" h="17">
                    <a:moveTo>
                      <a:pt x="2" y="0"/>
                    </a:moveTo>
                    <a:lnTo>
                      <a:pt x="0" y="15"/>
                    </a:lnTo>
                    <a:lnTo>
                      <a:pt x="29" y="17"/>
                    </a:lnTo>
                    <a:lnTo>
                      <a:pt x="31" y="2"/>
                    </a:lnTo>
                    <a:lnTo>
                      <a:pt x="2" y="0"/>
                    </a:lnTo>
                    <a:close/>
                  </a:path>
                </a:pathLst>
              </a:custGeom>
              <a:grpFill/>
              <a:ln w="9525">
                <a:noFill/>
                <a:round/>
                <a:headEnd/>
                <a:tailEnd/>
              </a:ln>
            </p:spPr>
            <p:txBody>
              <a:bodyPr/>
              <a:lstStyle/>
              <a:p>
                <a:endParaRPr lang="da-DK">
                  <a:solidFill>
                    <a:srgbClr val="FFFFFF"/>
                  </a:solidFill>
                </a:endParaRPr>
              </a:p>
            </p:txBody>
          </p:sp>
          <p:sp>
            <p:nvSpPr>
              <p:cNvPr id="65636" name="Freeform 100"/>
              <p:cNvSpPr>
                <a:spLocks/>
              </p:cNvSpPr>
              <p:nvPr/>
            </p:nvSpPr>
            <p:spPr bwMode="auto">
              <a:xfrm>
                <a:off x="2762" y="1718"/>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7" name="Rectangle 101"/>
              <p:cNvSpPr>
                <a:spLocks noChangeArrowheads="1"/>
              </p:cNvSpPr>
              <p:nvPr/>
            </p:nvSpPr>
            <p:spPr bwMode="auto">
              <a:xfrm>
                <a:off x="2808" y="1721"/>
                <a:ext cx="15" cy="8"/>
              </a:xfrm>
              <a:prstGeom prst="rect">
                <a:avLst/>
              </a:prstGeom>
              <a:grpFill/>
              <a:ln w="9525">
                <a:noFill/>
                <a:miter lim="800000"/>
                <a:headEnd/>
                <a:tailEnd/>
              </a:ln>
            </p:spPr>
            <p:txBody>
              <a:bodyPr/>
              <a:lstStyle/>
              <a:p>
                <a:endParaRPr lang="da-DK">
                  <a:solidFill>
                    <a:srgbClr val="FFFFFF"/>
                  </a:solidFill>
                </a:endParaRPr>
              </a:p>
            </p:txBody>
          </p:sp>
          <p:sp>
            <p:nvSpPr>
              <p:cNvPr id="65638" name="Freeform 102"/>
              <p:cNvSpPr>
                <a:spLocks/>
              </p:cNvSpPr>
              <p:nvPr/>
            </p:nvSpPr>
            <p:spPr bwMode="auto">
              <a:xfrm>
                <a:off x="2854" y="1723"/>
                <a:ext cx="16" cy="9"/>
              </a:xfrm>
              <a:custGeom>
                <a:avLst/>
                <a:gdLst/>
                <a:ahLst/>
                <a:cxnLst>
                  <a:cxn ang="0">
                    <a:pos x="2" y="0"/>
                  </a:cxn>
                  <a:cxn ang="0">
                    <a:pos x="0" y="16"/>
                  </a:cxn>
                  <a:cxn ang="0">
                    <a:pos x="31" y="18"/>
                  </a:cxn>
                  <a:cxn ang="0">
                    <a:pos x="33" y="2"/>
                  </a:cxn>
                  <a:cxn ang="0">
                    <a:pos x="2" y="0"/>
                  </a:cxn>
                </a:cxnLst>
                <a:rect l="0" t="0" r="r" b="b"/>
                <a:pathLst>
                  <a:path w="33" h="18">
                    <a:moveTo>
                      <a:pt x="2" y="0"/>
                    </a:moveTo>
                    <a:lnTo>
                      <a:pt x="0" y="16"/>
                    </a:lnTo>
                    <a:lnTo>
                      <a:pt x="31" y="18"/>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39" name="Freeform 103"/>
              <p:cNvSpPr>
                <a:spLocks/>
              </p:cNvSpPr>
              <p:nvPr/>
            </p:nvSpPr>
            <p:spPr bwMode="auto">
              <a:xfrm>
                <a:off x="2900" y="1725"/>
                <a:ext cx="16" cy="9"/>
              </a:xfrm>
              <a:custGeom>
                <a:avLst/>
                <a:gdLst/>
                <a:ahLst/>
                <a:cxnLst>
                  <a:cxn ang="0">
                    <a:pos x="2" y="0"/>
                  </a:cxn>
                  <a:cxn ang="0">
                    <a:pos x="0" y="15"/>
                  </a:cxn>
                  <a:cxn ang="0">
                    <a:pos x="31" y="17"/>
                  </a:cxn>
                  <a:cxn ang="0">
                    <a:pos x="32" y="2"/>
                  </a:cxn>
                  <a:cxn ang="0">
                    <a:pos x="2" y="0"/>
                  </a:cxn>
                </a:cxnLst>
                <a:rect l="0" t="0" r="r" b="b"/>
                <a:pathLst>
                  <a:path w="32" h="17">
                    <a:moveTo>
                      <a:pt x="2" y="0"/>
                    </a:moveTo>
                    <a:lnTo>
                      <a:pt x="0" y="15"/>
                    </a:lnTo>
                    <a:lnTo>
                      <a:pt x="31"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0" name="Freeform 104"/>
              <p:cNvSpPr>
                <a:spLocks/>
              </p:cNvSpPr>
              <p:nvPr/>
            </p:nvSpPr>
            <p:spPr bwMode="auto">
              <a:xfrm>
                <a:off x="2946" y="1728"/>
                <a:ext cx="16" cy="9"/>
              </a:xfrm>
              <a:custGeom>
                <a:avLst/>
                <a:gdLst/>
                <a:ahLst/>
                <a:cxnLst>
                  <a:cxn ang="0">
                    <a:pos x="2" y="0"/>
                  </a:cxn>
                  <a:cxn ang="0">
                    <a:pos x="0" y="15"/>
                  </a:cxn>
                  <a:cxn ang="0">
                    <a:pos x="31" y="17"/>
                  </a:cxn>
                  <a:cxn ang="0">
                    <a:pos x="32" y="2"/>
                  </a:cxn>
                  <a:cxn ang="0">
                    <a:pos x="2" y="0"/>
                  </a:cxn>
                </a:cxnLst>
                <a:rect l="0" t="0" r="r" b="b"/>
                <a:pathLst>
                  <a:path w="32" h="17">
                    <a:moveTo>
                      <a:pt x="2" y="0"/>
                    </a:moveTo>
                    <a:lnTo>
                      <a:pt x="0" y="15"/>
                    </a:lnTo>
                    <a:lnTo>
                      <a:pt x="31"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1" name="Freeform 105"/>
              <p:cNvSpPr>
                <a:spLocks/>
              </p:cNvSpPr>
              <p:nvPr/>
            </p:nvSpPr>
            <p:spPr bwMode="auto">
              <a:xfrm>
                <a:off x="2992" y="1730"/>
                <a:ext cx="16" cy="8"/>
              </a:xfrm>
              <a:custGeom>
                <a:avLst/>
                <a:gdLst/>
                <a:ahLst/>
                <a:cxnLst>
                  <a:cxn ang="0">
                    <a:pos x="2" y="0"/>
                  </a:cxn>
                  <a:cxn ang="0">
                    <a:pos x="0" y="15"/>
                  </a:cxn>
                  <a:cxn ang="0">
                    <a:pos x="31" y="17"/>
                  </a:cxn>
                  <a:cxn ang="0">
                    <a:pos x="32" y="2"/>
                  </a:cxn>
                  <a:cxn ang="0">
                    <a:pos x="2" y="0"/>
                  </a:cxn>
                </a:cxnLst>
                <a:rect l="0" t="0" r="r" b="b"/>
                <a:pathLst>
                  <a:path w="32" h="17">
                    <a:moveTo>
                      <a:pt x="2" y="0"/>
                    </a:moveTo>
                    <a:lnTo>
                      <a:pt x="0" y="15"/>
                    </a:lnTo>
                    <a:lnTo>
                      <a:pt x="31"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2" name="Rectangle 106"/>
              <p:cNvSpPr>
                <a:spLocks noChangeArrowheads="1"/>
              </p:cNvSpPr>
              <p:nvPr/>
            </p:nvSpPr>
            <p:spPr bwMode="auto">
              <a:xfrm>
                <a:off x="3038" y="1733"/>
                <a:ext cx="15" cy="7"/>
              </a:xfrm>
              <a:prstGeom prst="rect">
                <a:avLst/>
              </a:prstGeom>
              <a:grpFill/>
              <a:ln w="9525">
                <a:noFill/>
                <a:miter lim="800000"/>
                <a:headEnd/>
                <a:tailEnd/>
              </a:ln>
            </p:spPr>
            <p:txBody>
              <a:bodyPr/>
              <a:lstStyle/>
              <a:p>
                <a:endParaRPr lang="da-DK">
                  <a:solidFill>
                    <a:srgbClr val="FFFFFF"/>
                  </a:solidFill>
                </a:endParaRPr>
              </a:p>
            </p:txBody>
          </p:sp>
          <p:sp>
            <p:nvSpPr>
              <p:cNvPr id="65643" name="Freeform 107"/>
              <p:cNvSpPr>
                <a:spLocks/>
              </p:cNvSpPr>
              <p:nvPr/>
            </p:nvSpPr>
            <p:spPr bwMode="auto">
              <a:xfrm>
                <a:off x="3084" y="1735"/>
                <a:ext cx="16" cy="8"/>
              </a:xfrm>
              <a:custGeom>
                <a:avLst/>
                <a:gdLst/>
                <a:ahLst/>
                <a:cxnLst>
                  <a:cxn ang="0">
                    <a:pos x="2" y="0"/>
                  </a:cxn>
                  <a:cxn ang="0">
                    <a:pos x="0" y="15"/>
                  </a:cxn>
                  <a:cxn ang="0">
                    <a:pos x="31" y="17"/>
                  </a:cxn>
                  <a:cxn ang="0">
                    <a:pos x="32" y="2"/>
                  </a:cxn>
                  <a:cxn ang="0">
                    <a:pos x="2" y="0"/>
                  </a:cxn>
                </a:cxnLst>
                <a:rect l="0" t="0" r="r" b="b"/>
                <a:pathLst>
                  <a:path w="32" h="17">
                    <a:moveTo>
                      <a:pt x="2" y="0"/>
                    </a:moveTo>
                    <a:lnTo>
                      <a:pt x="0" y="15"/>
                    </a:lnTo>
                    <a:lnTo>
                      <a:pt x="31"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4" name="Freeform 108"/>
              <p:cNvSpPr>
                <a:spLocks/>
              </p:cNvSpPr>
              <p:nvPr/>
            </p:nvSpPr>
            <p:spPr bwMode="auto">
              <a:xfrm>
                <a:off x="3130" y="1737"/>
                <a:ext cx="16" cy="8"/>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5" name="Freeform 109"/>
              <p:cNvSpPr>
                <a:spLocks/>
              </p:cNvSpPr>
              <p:nvPr/>
            </p:nvSpPr>
            <p:spPr bwMode="auto">
              <a:xfrm>
                <a:off x="3176" y="1739"/>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6" name="Freeform 110"/>
              <p:cNvSpPr>
                <a:spLocks/>
              </p:cNvSpPr>
              <p:nvPr/>
            </p:nvSpPr>
            <p:spPr bwMode="auto">
              <a:xfrm>
                <a:off x="3222" y="1741"/>
                <a:ext cx="16" cy="9"/>
              </a:xfrm>
              <a:custGeom>
                <a:avLst/>
                <a:gdLst/>
                <a:ahLst/>
                <a:cxnLst>
                  <a:cxn ang="0">
                    <a:pos x="2" y="0"/>
                  </a:cxn>
                  <a:cxn ang="0">
                    <a:pos x="0" y="15"/>
                  </a:cxn>
                  <a:cxn ang="0">
                    <a:pos x="30" y="17"/>
                  </a:cxn>
                  <a:cxn ang="0">
                    <a:pos x="32" y="1"/>
                  </a:cxn>
                  <a:cxn ang="0">
                    <a:pos x="2" y="0"/>
                  </a:cxn>
                </a:cxnLst>
                <a:rect l="0" t="0" r="r" b="b"/>
                <a:pathLst>
                  <a:path w="32" h="17">
                    <a:moveTo>
                      <a:pt x="2" y="0"/>
                    </a:moveTo>
                    <a:lnTo>
                      <a:pt x="0" y="15"/>
                    </a:lnTo>
                    <a:lnTo>
                      <a:pt x="30" y="17"/>
                    </a:lnTo>
                    <a:lnTo>
                      <a:pt x="32" y="1"/>
                    </a:lnTo>
                    <a:lnTo>
                      <a:pt x="2" y="0"/>
                    </a:lnTo>
                    <a:close/>
                  </a:path>
                </a:pathLst>
              </a:custGeom>
              <a:grpFill/>
              <a:ln w="9525">
                <a:noFill/>
                <a:round/>
                <a:headEnd/>
                <a:tailEnd/>
              </a:ln>
            </p:spPr>
            <p:txBody>
              <a:bodyPr/>
              <a:lstStyle/>
              <a:p>
                <a:endParaRPr lang="da-DK">
                  <a:solidFill>
                    <a:srgbClr val="FFFFFF"/>
                  </a:solidFill>
                </a:endParaRPr>
              </a:p>
            </p:txBody>
          </p:sp>
          <p:sp>
            <p:nvSpPr>
              <p:cNvPr id="65647" name="Freeform 111"/>
              <p:cNvSpPr>
                <a:spLocks/>
              </p:cNvSpPr>
              <p:nvPr/>
            </p:nvSpPr>
            <p:spPr bwMode="auto">
              <a:xfrm>
                <a:off x="3268" y="1744"/>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8" name="Freeform 112"/>
              <p:cNvSpPr>
                <a:spLocks/>
              </p:cNvSpPr>
              <p:nvPr/>
            </p:nvSpPr>
            <p:spPr bwMode="auto">
              <a:xfrm>
                <a:off x="3314" y="1746"/>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49" name="Rectangle 113"/>
              <p:cNvSpPr>
                <a:spLocks noChangeArrowheads="1"/>
              </p:cNvSpPr>
              <p:nvPr/>
            </p:nvSpPr>
            <p:spPr bwMode="auto">
              <a:xfrm>
                <a:off x="3360" y="1749"/>
                <a:ext cx="15" cy="7"/>
              </a:xfrm>
              <a:prstGeom prst="rect">
                <a:avLst/>
              </a:prstGeom>
              <a:grpFill/>
              <a:ln w="9525">
                <a:noFill/>
                <a:miter lim="800000"/>
                <a:headEnd/>
                <a:tailEnd/>
              </a:ln>
            </p:spPr>
            <p:txBody>
              <a:bodyPr/>
              <a:lstStyle/>
              <a:p>
                <a:endParaRPr lang="da-DK">
                  <a:solidFill>
                    <a:srgbClr val="FFFFFF"/>
                  </a:solidFill>
                </a:endParaRPr>
              </a:p>
            </p:txBody>
          </p:sp>
          <p:sp>
            <p:nvSpPr>
              <p:cNvPr id="65650" name="Freeform 114"/>
              <p:cNvSpPr>
                <a:spLocks/>
              </p:cNvSpPr>
              <p:nvPr/>
            </p:nvSpPr>
            <p:spPr bwMode="auto">
              <a:xfrm>
                <a:off x="3406" y="1751"/>
                <a:ext cx="16" cy="8"/>
              </a:xfrm>
              <a:custGeom>
                <a:avLst/>
                <a:gdLst/>
                <a:ahLst/>
                <a:cxnLst>
                  <a:cxn ang="0">
                    <a:pos x="2" y="0"/>
                  </a:cxn>
                  <a:cxn ang="0">
                    <a:pos x="0" y="16"/>
                  </a:cxn>
                  <a:cxn ang="0">
                    <a:pos x="30" y="18"/>
                  </a:cxn>
                  <a:cxn ang="0">
                    <a:pos x="32" y="2"/>
                  </a:cxn>
                  <a:cxn ang="0">
                    <a:pos x="2" y="0"/>
                  </a:cxn>
                </a:cxnLst>
                <a:rect l="0" t="0" r="r" b="b"/>
                <a:pathLst>
                  <a:path w="32" h="18">
                    <a:moveTo>
                      <a:pt x="2" y="0"/>
                    </a:moveTo>
                    <a:lnTo>
                      <a:pt x="0" y="16"/>
                    </a:lnTo>
                    <a:lnTo>
                      <a:pt x="30" y="18"/>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1" name="Freeform 115"/>
              <p:cNvSpPr>
                <a:spLocks/>
              </p:cNvSpPr>
              <p:nvPr/>
            </p:nvSpPr>
            <p:spPr bwMode="auto">
              <a:xfrm>
                <a:off x="3452" y="1753"/>
                <a:ext cx="16" cy="8"/>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2" name="Freeform 116"/>
              <p:cNvSpPr>
                <a:spLocks/>
              </p:cNvSpPr>
              <p:nvPr/>
            </p:nvSpPr>
            <p:spPr bwMode="auto">
              <a:xfrm>
                <a:off x="3498" y="1755"/>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3" name="Freeform 117"/>
              <p:cNvSpPr>
                <a:spLocks/>
              </p:cNvSpPr>
              <p:nvPr/>
            </p:nvSpPr>
            <p:spPr bwMode="auto">
              <a:xfrm>
                <a:off x="3544" y="1757"/>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4" name="Rectangle 118"/>
              <p:cNvSpPr>
                <a:spLocks noChangeArrowheads="1"/>
              </p:cNvSpPr>
              <p:nvPr/>
            </p:nvSpPr>
            <p:spPr bwMode="auto">
              <a:xfrm>
                <a:off x="3590" y="1760"/>
                <a:ext cx="15" cy="8"/>
              </a:xfrm>
              <a:prstGeom prst="rect">
                <a:avLst/>
              </a:prstGeom>
              <a:grpFill/>
              <a:ln w="9525">
                <a:noFill/>
                <a:miter lim="800000"/>
                <a:headEnd/>
                <a:tailEnd/>
              </a:ln>
            </p:spPr>
            <p:txBody>
              <a:bodyPr/>
              <a:lstStyle/>
              <a:p>
                <a:endParaRPr lang="da-DK">
                  <a:solidFill>
                    <a:srgbClr val="FFFFFF"/>
                  </a:solidFill>
                </a:endParaRPr>
              </a:p>
            </p:txBody>
          </p:sp>
          <p:sp>
            <p:nvSpPr>
              <p:cNvPr id="65655" name="Freeform 119"/>
              <p:cNvSpPr>
                <a:spLocks/>
              </p:cNvSpPr>
              <p:nvPr/>
            </p:nvSpPr>
            <p:spPr bwMode="auto">
              <a:xfrm>
                <a:off x="3636" y="1762"/>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6" name="Freeform 120"/>
              <p:cNvSpPr>
                <a:spLocks/>
              </p:cNvSpPr>
              <p:nvPr/>
            </p:nvSpPr>
            <p:spPr bwMode="auto">
              <a:xfrm>
                <a:off x="3682" y="1764"/>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7" name="Freeform 121"/>
              <p:cNvSpPr>
                <a:spLocks/>
              </p:cNvSpPr>
              <p:nvPr/>
            </p:nvSpPr>
            <p:spPr bwMode="auto">
              <a:xfrm>
                <a:off x="3728" y="1767"/>
                <a:ext cx="16" cy="8"/>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58" name="Freeform 122"/>
              <p:cNvSpPr>
                <a:spLocks/>
              </p:cNvSpPr>
              <p:nvPr/>
            </p:nvSpPr>
            <p:spPr bwMode="auto">
              <a:xfrm>
                <a:off x="3774" y="1769"/>
                <a:ext cx="16" cy="8"/>
              </a:xfrm>
              <a:custGeom>
                <a:avLst/>
                <a:gdLst/>
                <a:ahLst/>
                <a:cxnLst>
                  <a:cxn ang="0">
                    <a:pos x="2" y="0"/>
                  </a:cxn>
                  <a:cxn ang="0">
                    <a:pos x="0" y="15"/>
                  </a:cxn>
                  <a:cxn ang="0">
                    <a:pos x="30" y="17"/>
                  </a:cxn>
                  <a:cxn ang="0">
                    <a:pos x="32" y="1"/>
                  </a:cxn>
                  <a:cxn ang="0">
                    <a:pos x="2" y="0"/>
                  </a:cxn>
                </a:cxnLst>
                <a:rect l="0" t="0" r="r" b="b"/>
                <a:pathLst>
                  <a:path w="32" h="17">
                    <a:moveTo>
                      <a:pt x="2" y="0"/>
                    </a:moveTo>
                    <a:lnTo>
                      <a:pt x="0" y="15"/>
                    </a:lnTo>
                    <a:lnTo>
                      <a:pt x="30" y="17"/>
                    </a:lnTo>
                    <a:lnTo>
                      <a:pt x="32" y="1"/>
                    </a:lnTo>
                    <a:lnTo>
                      <a:pt x="2" y="0"/>
                    </a:lnTo>
                    <a:close/>
                  </a:path>
                </a:pathLst>
              </a:custGeom>
              <a:grpFill/>
              <a:ln w="9525">
                <a:noFill/>
                <a:round/>
                <a:headEnd/>
                <a:tailEnd/>
              </a:ln>
            </p:spPr>
            <p:txBody>
              <a:bodyPr/>
              <a:lstStyle/>
              <a:p>
                <a:endParaRPr lang="da-DK">
                  <a:solidFill>
                    <a:srgbClr val="FFFFFF"/>
                  </a:solidFill>
                </a:endParaRPr>
              </a:p>
            </p:txBody>
          </p:sp>
          <p:sp>
            <p:nvSpPr>
              <p:cNvPr id="65659" name="Rectangle 123"/>
              <p:cNvSpPr>
                <a:spLocks noChangeArrowheads="1"/>
              </p:cNvSpPr>
              <p:nvPr/>
            </p:nvSpPr>
            <p:spPr bwMode="auto">
              <a:xfrm>
                <a:off x="3820" y="1772"/>
                <a:ext cx="15" cy="7"/>
              </a:xfrm>
              <a:prstGeom prst="rect">
                <a:avLst/>
              </a:prstGeom>
              <a:grpFill/>
              <a:ln w="9525">
                <a:noFill/>
                <a:miter lim="800000"/>
                <a:headEnd/>
                <a:tailEnd/>
              </a:ln>
            </p:spPr>
            <p:txBody>
              <a:bodyPr/>
              <a:lstStyle/>
              <a:p>
                <a:endParaRPr lang="da-DK">
                  <a:solidFill>
                    <a:srgbClr val="FFFFFF"/>
                  </a:solidFill>
                </a:endParaRPr>
              </a:p>
            </p:txBody>
          </p:sp>
          <p:sp>
            <p:nvSpPr>
              <p:cNvPr id="65660" name="Freeform 124"/>
              <p:cNvSpPr>
                <a:spLocks/>
              </p:cNvSpPr>
              <p:nvPr/>
            </p:nvSpPr>
            <p:spPr bwMode="auto">
              <a:xfrm>
                <a:off x="3865" y="1773"/>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61" name="Freeform 125"/>
              <p:cNvSpPr>
                <a:spLocks/>
              </p:cNvSpPr>
              <p:nvPr/>
            </p:nvSpPr>
            <p:spPr bwMode="auto">
              <a:xfrm>
                <a:off x="3911" y="1775"/>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62" name="Freeform 126"/>
              <p:cNvSpPr>
                <a:spLocks/>
              </p:cNvSpPr>
              <p:nvPr/>
            </p:nvSpPr>
            <p:spPr bwMode="auto">
              <a:xfrm>
                <a:off x="3957" y="1778"/>
                <a:ext cx="16" cy="9"/>
              </a:xfrm>
              <a:custGeom>
                <a:avLst/>
                <a:gdLst/>
                <a:ahLst/>
                <a:cxnLst>
                  <a:cxn ang="0">
                    <a:pos x="2" y="0"/>
                  </a:cxn>
                  <a:cxn ang="0">
                    <a:pos x="0" y="16"/>
                  </a:cxn>
                  <a:cxn ang="0">
                    <a:pos x="30" y="18"/>
                  </a:cxn>
                  <a:cxn ang="0">
                    <a:pos x="32" y="2"/>
                  </a:cxn>
                  <a:cxn ang="0">
                    <a:pos x="2" y="0"/>
                  </a:cxn>
                </a:cxnLst>
                <a:rect l="0" t="0" r="r" b="b"/>
                <a:pathLst>
                  <a:path w="32" h="18">
                    <a:moveTo>
                      <a:pt x="2" y="0"/>
                    </a:moveTo>
                    <a:lnTo>
                      <a:pt x="0" y="16"/>
                    </a:lnTo>
                    <a:lnTo>
                      <a:pt x="30" y="18"/>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63" name="Freeform 127"/>
              <p:cNvSpPr>
                <a:spLocks/>
              </p:cNvSpPr>
              <p:nvPr/>
            </p:nvSpPr>
            <p:spPr bwMode="auto">
              <a:xfrm>
                <a:off x="4003" y="1780"/>
                <a:ext cx="16" cy="9"/>
              </a:xfrm>
              <a:custGeom>
                <a:avLst/>
                <a:gdLst/>
                <a:ahLst/>
                <a:cxnLst>
                  <a:cxn ang="0">
                    <a:pos x="2" y="0"/>
                  </a:cxn>
                  <a:cxn ang="0">
                    <a:pos x="0" y="15"/>
                  </a:cxn>
                  <a:cxn ang="0">
                    <a:pos x="30" y="17"/>
                  </a:cxn>
                  <a:cxn ang="0">
                    <a:pos x="32" y="2"/>
                  </a:cxn>
                  <a:cxn ang="0">
                    <a:pos x="2" y="0"/>
                  </a:cxn>
                </a:cxnLst>
                <a:rect l="0" t="0" r="r" b="b"/>
                <a:pathLst>
                  <a:path w="32" h="17">
                    <a:moveTo>
                      <a:pt x="2" y="0"/>
                    </a:moveTo>
                    <a:lnTo>
                      <a:pt x="0" y="15"/>
                    </a:lnTo>
                    <a:lnTo>
                      <a:pt x="30" y="17"/>
                    </a:lnTo>
                    <a:lnTo>
                      <a:pt x="32" y="2"/>
                    </a:lnTo>
                    <a:lnTo>
                      <a:pt x="2" y="0"/>
                    </a:lnTo>
                    <a:close/>
                  </a:path>
                </a:pathLst>
              </a:custGeom>
              <a:grpFill/>
              <a:ln w="9525">
                <a:noFill/>
                <a:round/>
                <a:headEnd/>
                <a:tailEnd/>
              </a:ln>
            </p:spPr>
            <p:txBody>
              <a:bodyPr/>
              <a:lstStyle/>
              <a:p>
                <a:endParaRPr lang="da-DK">
                  <a:solidFill>
                    <a:srgbClr val="FFFFFF"/>
                  </a:solidFill>
                </a:endParaRPr>
              </a:p>
            </p:txBody>
          </p:sp>
          <p:sp>
            <p:nvSpPr>
              <p:cNvPr id="65664" name="Freeform 128"/>
              <p:cNvSpPr>
                <a:spLocks/>
              </p:cNvSpPr>
              <p:nvPr/>
            </p:nvSpPr>
            <p:spPr bwMode="auto">
              <a:xfrm>
                <a:off x="4049" y="1783"/>
                <a:ext cx="16" cy="9"/>
              </a:xfrm>
              <a:custGeom>
                <a:avLst/>
                <a:gdLst/>
                <a:ahLst/>
                <a:cxnLst>
                  <a:cxn ang="0">
                    <a:pos x="1" y="0"/>
                  </a:cxn>
                  <a:cxn ang="0">
                    <a:pos x="0" y="15"/>
                  </a:cxn>
                  <a:cxn ang="0">
                    <a:pos x="30" y="17"/>
                  </a:cxn>
                  <a:cxn ang="0">
                    <a:pos x="32" y="2"/>
                  </a:cxn>
                  <a:cxn ang="0">
                    <a:pos x="1" y="0"/>
                  </a:cxn>
                </a:cxnLst>
                <a:rect l="0" t="0" r="r" b="b"/>
                <a:pathLst>
                  <a:path w="32" h="17">
                    <a:moveTo>
                      <a:pt x="1" y="0"/>
                    </a:moveTo>
                    <a:lnTo>
                      <a:pt x="0" y="15"/>
                    </a:lnTo>
                    <a:lnTo>
                      <a:pt x="30" y="17"/>
                    </a:lnTo>
                    <a:lnTo>
                      <a:pt x="32" y="2"/>
                    </a:lnTo>
                    <a:lnTo>
                      <a:pt x="1" y="0"/>
                    </a:lnTo>
                    <a:close/>
                  </a:path>
                </a:pathLst>
              </a:custGeom>
              <a:grpFill/>
              <a:ln w="9525">
                <a:noFill/>
                <a:round/>
                <a:headEnd/>
                <a:tailEnd/>
              </a:ln>
            </p:spPr>
            <p:txBody>
              <a:bodyPr/>
              <a:lstStyle/>
              <a:p>
                <a:endParaRPr lang="da-DK">
                  <a:solidFill>
                    <a:srgbClr val="FFFFFF"/>
                  </a:solidFill>
                </a:endParaRPr>
              </a:p>
            </p:txBody>
          </p:sp>
          <p:sp>
            <p:nvSpPr>
              <p:cNvPr id="65665" name="Freeform 129"/>
              <p:cNvSpPr>
                <a:spLocks/>
              </p:cNvSpPr>
              <p:nvPr/>
            </p:nvSpPr>
            <p:spPr bwMode="auto">
              <a:xfrm>
                <a:off x="4095" y="1785"/>
                <a:ext cx="16" cy="8"/>
              </a:xfrm>
              <a:custGeom>
                <a:avLst/>
                <a:gdLst/>
                <a:ahLst/>
                <a:cxnLst>
                  <a:cxn ang="0">
                    <a:pos x="1" y="0"/>
                  </a:cxn>
                  <a:cxn ang="0">
                    <a:pos x="0" y="15"/>
                  </a:cxn>
                  <a:cxn ang="0">
                    <a:pos x="30" y="17"/>
                  </a:cxn>
                  <a:cxn ang="0">
                    <a:pos x="32" y="2"/>
                  </a:cxn>
                  <a:cxn ang="0">
                    <a:pos x="1" y="0"/>
                  </a:cxn>
                </a:cxnLst>
                <a:rect l="0" t="0" r="r" b="b"/>
                <a:pathLst>
                  <a:path w="32" h="17">
                    <a:moveTo>
                      <a:pt x="1" y="0"/>
                    </a:moveTo>
                    <a:lnTo>
                      <a:pt x="0" y="15"/>
                    </a:lnTo>
                    <a:lnTo>
                      <a:pt x="30" y="17"/>
                    </a:lnTo>
                    <a:lnTo>
                      <a:pt x="32" y="2"/>
                    </a:lnTo>
                    <a:lnTo>
                      <a:pt x="1" y="0"/>
                    </a:lnTo>
                    <a:close/>
                  </a:path>
                </a:pathLst>
              </a:custGeom>
              <a:grpFill/>
              <a:ln w="9525">
                <a:noFill/>
                <a:round/>
                <a:headEnd/>
                <a:tailEnd/>
              </a:ln>
            </p:spPr>
            <p:txBody>
              <a:bodyPr/>
              <a:lstStyle/>
              <a:p>
                <a:endParaRPr lang="da-DK">
                  <a:solidFill>
                    <a:srgbClr val="FFFFFF"/>
                  </a:solidFill>
                </a:endParaRPr>
              </a:p>
            </p:txBody>
          </p:sp>
          <p:sp>
            <p:nvSpPr>
              <p:cNvPr id="65666" name="Rectangle 130"/>
              <p:cNvSpPr>
                <a:spLocks noChangeArrowheads="1"/>
              </p:cNvSpPr>
              <p:nvPr/>
            </p:nvSpPr>
            <p:spPr bwMode="auto">
              <a:xfrm>
                <a:off x="4141" y="1788"/>
                <a:ext cx="15" cy="7"/>
              </a:xfrm>
              <a:prstGeom prst="rect">
                <a:avLst/>
              </a:prstGeom>
              <a:grpFill/>
              <a:ln w="9525">
                <a:noFill/>
                <a:miter lim="800000"/>
                <a:headEnd/>
                <a:tailEnd/>
              </a:ln>
            </p:spPr>
            <p:txBody>
              <a:bodyPr/>
              <a:lstStyle/>
              <a:p>
                <a:endParaRPr lang="da-DK">
                  <a:solidFill>
                    <a:srgbClr val="FFFFFF"/>
                  </a:solidFill>
                </a:endParaRPr>
              </a:p>
            </p:txBody>
          </p:sp>
          <p:sp>
            <p:nvSpPr>
              <p:cNvPr id="65667" name="Freeform 131"/>
              <p:cNvSpPr>
                <a:spLocks/>
              </p:cNvSpPr>
              <p:nvPr/>
            </p:nvSpPr>
            <p:spPr bwMode="auto">
              <a:xfrm>
                <a:off x="4187" y="1790"/>
                <a:ext cx="16" cy="8"/>
              </a:xfrm>
              <a:custGeom>
                <a:avLst/>
                <a:gdLst/>
                <a:ahLst/>
                <a:cxnLst>
                  <a:cxn ang="0">
                    <a:pos x="1" y="0"/>
                  </a:cxn>
                  <a:cxn ang="0">
                    <a:pos x="0" y="15"/>
                  </a:cxn>
                  <a:cxn ang="0">
                    <a:pos x="30" y="17"/>
                  </a:cxn>
                  <a:cxn ang="0">
                    <a:pos x="32" y="2"/>
                  </a:cxn>
                  <a:cxn ang="0">
                    <a:pos x="1" y="0"/>
                  </a:cxn>
                </a:cxnLst>
                <a:rect l="0" t="0" r="r" b="b"/>
                <a:pathLst>
                  <a:path w="32" h="17">
                    <a:moveTo>
                      <a:pt x="1" y="0"/>
                    </a:moveTo>
                    <a:lnTo>
                      <a:pt x="0" y="15"/>
                    </a:lnTo>
                    <a:lnTo>
                      <a:pt x="30" y="17"/>
                    </a:lnTo>
                    <a:lnTo>
                      <a:pt x="32" y="2"/>
                    </a:lnTo>
                    <a:lnTo>
                      <a:pt x="1" y="0"/>
                    </a:lnTo>
                    <a:close/>
                  </a:path>
                </a:pathLst>
              </a:custGeom>
              <a:grpFill/>
              <a:ln w="9525">
                <a:noFill/>
                <a:round/>
                <a:headEnd/>
                <a:tailEnd/>
              </a:ln>
            </p:spPr>
            <p:txBody>
              <a:bodyPr/>
              <a:lstStyle/>
              <a:p>
                <a:endParaRPr lang="da-DK">
                  <a:solidFill>
                    <a:srgbClr val="FFFFFF"/>
                  </a:solidFill>
                </a:endParaRPr>
              </a:p>
            </p:txBody>
          </p:sp>
          <p:sp>
            <p:nvSpPr>
              <p:cNvPr id="65668" name="Freeform 132"/>
              <p:cNvSpPr>
                <a:spLocks/>
              </p:cNvSpPr>
              <p:nvPr/>
            </p:nvSpPr>
            <p:spPr bwMode="auto">
              <a:xfrm>
                <a:off x="4233" y="1792"/>
                <a:ext cx="16" cy="8"/>
              </a:xfrm>
              <a:custGeom>
                <a:avLst/>
                <a:gdLst/>
                <a:ahLst/>
                <a:cxnLst>
                  <a:cxn ang="0">
                    <a:pos x="1" y="0"/>
                  </a:cxn>
                  <a:cxn ang="0">
                    <a:pos x="0" y="15"/>
                  </a:cxn>
                  <a:cxn ang="0">
                    <a:pos x="30" y="17"/>
                  </a:cxn>
                  <a:cxn ang="0">
                    <a:pos x="32" y="2"/>
                  </a:cxn>
                  <a:cxn ang="0">
                    <a:pos x="1" y="0"/>
                  </a:cxn>
                </a:cxnLst>
                <a:rect l="0" t="0" r="r" b="b"/>
                <a:pathLst>
                  <a:path w="32" h="17">
                    <a:moveTo>
                      <a:pt x="1" y="0"/>
                    </a:moveTo>
                    <a:lnTo>
                      <a:pt x="0" y="15"/>
                    </a:lnTo>
                    <a:lnTo>
                      <a:pt x="30" y="17"/>
                    </a:lnTo>
                    <a:lnTo>
                      <a:pt x="32" y="2"/>
                    </a:lnTo>
                    <a:lnTo>
                      <a:pt x="1" y="0"/>
                    </a:lnTo>
                    <a:close/>
                  </a:path>
                </a:pathLst>
              </a:custGeom>
              <a:grpFill/>
              <a:ln w="9525">
                <a:noFill/>
                <a:round/>
                <a:headEnd/>
                <a:tailEnd/>
              </a:ln>
            </p:spPr>
            <p:txBody>
              <a:bodyPr/>
              <a:lstStyle/>
              <a:p>
                <a:endParaRPr lang="da-DK">
                  <a:solidFill>
                    <a:srgbClr val="FFFFFF"/>
                  </a:solidFill>
                </a:endParaRPr>
              </a:p>
            </p:txBody>
          </p:sp>
          <p:sp>
            <p:nvSpPr>
              <p:cNvPr id="65669" name="Freeform 133"/>
              <p:cNvSpPr>
                <a:spLocks/>
              </p:cNvSpPr>
              <p:nvPr/>
            </p:nvSpPr>
            <p:spPr bwMode="auto">
              <a:xfrm>
                <a:off x="4279" y="1794"/>
                <a:ext cx="16" cy="9"/>
              </a:xfrm>
              <a:custGeom>
                <a:avLst/>
                <a:gdLst/>
                <a:ahLst/>
                <a:cxnLst>
                  <a:cxn ang="0">
                    <a:pos x="2" y="0"/>
                  </a:cxn>
                  <a:cxn ang="0">
                    <a:pos x="0" y="15"/>
                  </a:cxn>
                  <a:cxn ang="0">
                    <a:pos x="31" y="17"/>
                  </a:cxn>
                  <a:cxn ang="0">
                    <a:pos x="33" y="2"/>
                  </a:cxn>
                  <a:cxn ang="0">
                    <a:pos x="2" y="0"/>
                  </a:cxn>
                </a:cxnLst>
                <a:rect l="0" t="0" r="r" b="b"/>
                <a:pathLst>
                  <a:path w="33" h="17">
                    <a:moveTo>
                      <a:pt x="2" y="0"/>
                    </a:moveTo>
                    <a:lnTo>
                      <a:pt x="0" y="15"/>
                    </a:lnTo>
                    <a:lnTo>
                      <a:pt x="31" y="17"/>
                    </a:lnTo>
                    <a:lnTo>
                      <a:pt x="33" y="2"/>
                    </a:lnTo>
                    <a:lnTo>
                      <a:pt x="2" y="0"/>
                    </a:lnTo>
                    <a:close/>
                  </a:path>
                </a:pathLst>
              </a:custGeom>
              <a:grpFill/>
              <a:ln w="9525">
                <a:noFill/>
                <a:round/>
                <a:headEnd/>
                <a:tailEnd/>
              </a:ln>
            </p:spPr>
            <p:txBody>
              <a:bodyPr/>
              <a:lstStyle/>
              <a:p>
                <a:endParaRPr lang="da-DK">
                  <a:solidFill>
                    <a:srgbClr val="FFFFFF"/>
                  </a:solidFill>
                </a:endParaRPr>
              </a:p>
            </p:txBody>
          </p:sp>
          <p:sp>
            <p:nvSpPr>
              <p:cNvPr id="65670" name="Freeform 134"/>
              <p:cNvSpPr>
                <a:spLocks/>
              </p:cNvSpPr>
              <p:nvPr/>
            </p:nvSpPr>
            <p:spPr bwMode="auto">
              <a:xfrm>
                <a:off x="4325" y="1796"/>
                <a:ext cx="16" cy="9"/>
              </a:xfrm>
              <a:custGeom>
                <a:avLst/>
                <a:gdLst/>
                <a:ahLst/>
                <a:cxnLst>
                  <a:cxn ang="0">
                    <a:pos x="2" y="0"/>
                  </a:cxn>
                  <a:cxn ang="0">
                    <a:pos x="0" y="15"/>
                  </a:cxn>
                  <a:cxn ang="0">
                    <a:pos x="31" y="17"/>
                  </a:cxn>
                  <a:cxn ang="0">
                    <a:pos x="33" y="1"/>
                  </a:cxn>
                  <a:cxn ang="0">
                    <a:pos x="2" y="0"/>
                  </a:cxn>
                </a:cxnLst>
                <a:rect l="0" t="0" r="r" b="b"/>
                <a:pathLst>
                  <a:path w="33" h="17">
                    <a:moveTo>
                      <a:pt x="2" y="0"/>
                    </a:moveTo>
                    <a:lnTo>
                      <a:pt x="0" y="15"/>
                    </a:lnTo>
                    <a:lnTo>
                      <a:pt x="31" y="17"/>
                    </a:lnTo>
                    <a:lnTo>
                      <a:pt x="33" y="1"/>
                    </a:lnTo>
                    <a:lnTo>
                      <a:pt x="2" y="0"/>
                    </a:lnTo>
                    <a:close/>
                  </a:path>
                </a:pathLst>
              </a:custGeom>
              <a:grpFill/>
              <a:ln w="9525">
                <a:noFill/>
                <a:round/>
                <a:headEnd/>
                <a:tailEnd/>
              </a:ln>
            </p:spPr>
            <p:txBody>
              <a:bodyPr/>
              <a:lstStyle/>
              <a:p>
                <a:endParaRPr lang="da-DK">
                  <a:solidFill>
                    <a:srgbClr val="FFFFFF"/>
                  </a:solidFill>
                </a:endParaRPr>
              </a:p>
            </p:txBody>
          </p:sp>
          <p:sp>
            <p:nvSpPr>
              <p:cNvPr id="65671" name="Rectangle 135"/>
              <p:cNvSpPr>
                <a:spLocks noChangeArrowheads="1"/>
              </p:cNvSpPr>
              <p:nvPr/>
            </p:nvSpPr>
            <p:spPr bwMode="auto">
              <a:xfrm>
                <a:off x="4371" y="1799"/>
                <a:ext cx="15" cy="8"/>
              </a:xfrm>
              <a:prstGeom prst="rect">
                <a:avLst/>
              </a:prstGeom>
              <a:grpFill/>
              <a:ln w="9525">
                <a:noFill/>
                <a:miter lim="800000"/>
                <a:headEnd/>
                <a:tailEnd/>
              </a:ln>
            </p:spPr>
            <p:txBody>
              <a:bodyPr/>
              <a:lstStyle/>
              <a:p>
                <a:endParaRPr lang="da-DK">
                  <a:solidFill>
                    <a:srgbClr val="FFFFFF"/>
                  </a:solidFill>
                </a:endParaRPr>
              </a:p>
            </p:txBody>
          </p:sp>
        </p:grpSp>
        <p:sp>
          <p:nvSpPr>
            <p:cNvPr id="65672" name="Rectangle 136"/>
            <p:cNvSpPr>
              <a:spLocks noChangeArrowheads="1"/>
            </p:cNvSpPr>
            <p:nvPr/>
          </p:nvSpPr>
          <p:spPr bwMode="auto">
            <a:xfrm>
              <a:off x="3840" y="1669"/>
              <a:ext cx="401" cy="136"/>
            </a:xfrm>
            <a:prstGeom prst="rect">
              <a:avLst/>
            </a:prstGeom>
            <a:grpFill/>
            <a:ln w="9525">
              <a:noFill/>
              <a:miter lim="800000"/>
              <a:headEnd/>
              <a:tailEnd/>
            </a:ln>
          </p:spPr>
          <p:txBody>
            <a:bodyPr wrap="none" lIns="0" tIns="0" rIns="0" bIns="0">
              <a:spAutoFit/>
            </a:bodyPr>
            <a:lstStyle/>
            <a:p>
              <a:r>
                <a:rPr lang="en-US" sz="1400" b="1">
                  <a:solidFill>
                    <a:schemeClr val="accent6"/>
                  </a:solidFill>
                  <a:latin typeface="Times New Roman" pitchFamily="18" charset="0"/>
                </a:rPr>
                <a:t>at time t</a:t>
              </a:r>
              <a:endParaRPr lang="en-US" sz="1400">
                <a:solidFill>
                  <a:schemeClr val="accent6"/>
                </a:solidFill>
                <a:latin typeface="Arial" charset="0"/>
              </a:endParaRPr>
            </a:p>
          </p:txBody>
        </p:sp>
        <p:sp>
          <p:nvSpPr>
            <p:cNvPr id="65673" name="Rectangle 137"/>
            <p:cNvSpPr>
              <a:spLocks noChangeArrowheads="1"/>
            </p:cNvSpPr>
            <p:nvPr/>
          </p:nvSpPr>
          <p:spPr bwMode="auto">
            <a:xfrm>
              <a:off x="3781" y="1501"/>
              <a:ext cx="565"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at time </a:t>
              </a:r>
              <a:r>
                <a:rPr lang="en-US" sz="1400" b="1" dirty="0" err="1">
                  <a:solidFill>
                    <a:schemeClr val="accent6"/>
                  </a:solidFill>
                  <a:latin typeface="Times New Roman" pitchFamily="18" charset="0"/>
                </a:rPr>
                <a:t>t+dt</a:t>
              </a:r>
              <a:endParaRPr lang="en-US" sz="1400" dirty="0">
                <a:solidFill>
                  <a:schemeClr val="accent6"/>
                </a:solidFill>
                <a:latin typeface="Arial" charset="0"/>
              </a:endParaRPr>
            </a:p>
          </p:txBody>
        </p:sp>
        <p:sp>
          <p:nvSpPr>
            <p:cNvPr id="65674" name="Freeform 138"/>
            <p:cNvSpPr>
              <a:spLocks/>
            </p:cNvSpPr>
            <p:nvPr/>
          </p:nvSpPr>
          <p:spPr bwMode="auto">
            <a:xfrm>
              <a:off x="2292" y="1679"/>
              <a:ext cx="145" cy="119"/>
            </a:xfrm>
            <a:custGeom>
              <a:avLst/>
              <a:gdLst/>
              <a:ahLst/>
              <a:cxnLst>
                <a:cxn ang="0">
                  <a:pos x="0" y="129"/>
                </a:cxn>
                <a:cxn ang="0">
                  <a:pos x="13" y="0"/>
                </a:cxn>
                <a:cxn ang="0">
                  <a:pos x="33" y="0"/>
                </a:cxn>
              </a:cxnLst>
              <a:rect l="0" t="0" r="r" b="b"/>
              <a:pathLst>
                <a:path w="33" h="129">
                  <a:moveTo>
                    <a:pt x="0" y="129"/>
                  </a:moveTo>
                  <a:lnTo>
                    <a:pt x="13" y="0"/>
                  </a:lnTo>
                  <a:lnTo>
                    <a:pt x="33" y="0"/>
                  </a:lnTo>
                </a:path>
              </a:pathLst>
            </a:custGeom>
            <a:grpFill/>
            <a:ln w="12700">
              <a:solidFill>
                <a:schemeClr val="accent6"/>
              </a:solidFill>
              <a:prstDash val="solid"/>
              <a:round/>
              <a:headEnd/>
              <a:tailEnd/>
            </a:ln>
          </p:spPr>
          <p:txBody>
            <a:bodyPr/>
            <a:lstStyle/>
            <a:p>
              <a:endParaRPr lang="da-DK">
                <a:solidFill>
                  <a:srgbClr val="FFFFFF"/>
                </a:solidFill>
              </a:endParaRPr>
            </a:p>
          </p:txBody>
        </p:sp>
        <p:sp>
          <p:nvSpPr>
            <p:cNvPr id="65675" name="Freeform 139"/>
            <p:cNvSpPr>
              <a:spLocks/>
            </p:cNvSpPr>
            <p:nvPr/>
          </p:nvSpPr>
          <p:spPr bwMode="auto">
            <a:xfrm>
              <a:off x="2263" y="1776"/>
              <a:ext cx="63" cy="82"/>
            </a:xfrm>
            <a:custGeom>
              <a:avLst/>
              <a:gdLst/>
              <a:ahLst/>
              <a:cxnLst>
                <a:cxn ang="0">
                  <a:pos x="126" y="9"/>
                </a:cxn>
                <a:cxn ang="0">
                  <a:pos x="0" y="0"/>
                </a:cxn>
                <a:cxn ang="0">
                  <a:pos x="49" y="163"/>
                </a:cxn>
                <a:cxn ang="0">
                  <a:pos x="126" y="9"/>
                </a:cxn>
              </a:cxnLst>
              <a:rect l="0" t="0" r="r" b="b"/>
              <a:pathLst>
                <a:path w="126" h="163">
                  <a:moveTo>
                    <a:pt x="126" y="9"/>
                  </a:moveTo>
                  <a:lnTo>
                    <a:pt x="0" y="0"/>
                  </a:lnTo>
                  <a:lnTo>
                    <a:pt x="49" y="163"/>
                  </a:lnTo>
                  <a:lnTo>
                    <a:pt x="126" y="9"/>
                  </a:lnTo>
                  <a:close/>
                </a:path>
              </a:pathLst>
            </a:custGeom>
            <a:grpFill/>
            <a:ln w="1588">
              <a:solidFill>
                <a:schemeClr val="accent6"/>
              </a:solidFill>
              <a:prstDash val="solid"/>
              <a:round/>
              <a:headEnd/>
              <a:tailEnd/>
            </a:ln>
          </p:spPr>
          <p:txBody>
            <a:bodyPr/>
            <a:lstStyle/>
            <a:p>
              <a:endParaRPr lang="da-DK">
                <a:solidFill>
                  <a:srgbClr val="FFFFFF"/>
                </a:solidFill>
              </a:endParaRPr>
            </a:p>
          </p:txBody>
        </p:sp>
        <p:sp>
          <p:nvSpPr>
            <p:cNvPr id="65676" name="Rectangle 140"/>
            <p:cNvSpPr>
              <a:spLocks noChangeArrowheads="1"/>
            </p:cNvSpPr>
            <p:nvPr/>
          </p:nvSpPr>
          <p:spPr bwMode="auto">
            <a:xfrm>
              <a:off x="2473" y="1629"/>
              <a:ext cx="219" cy="136"/>
            </a:xfrm>
            <a:prstGeom prst="rect">
              <a:avLst/>
            </a:prstGeom>
            <a:grpFill/>
            <a:ln w="9525">
              <a:noFill/>
              <a:miter lim="800000"/>
              <a:headEnd/>
              <a:tailEnd/>
            </a:ln>
          </p:spPr>
          <p:txBody>
            <a:bodyPr lIns="0" tIns="0" rIns="0" bIns="0">
              <a:spAutoFit/>
            </a:bodyPr>
            <a:lstStyle/>
            <a:p>
              <a:r>
                <a:rPr lang="en-US" sz="1400" b="1" dirty="0">
                  <a:solidFill>
                    <a:schemeClr val="accent6"/>
                  </a:solidFill>
                  <a:latin typeface="Times New Roman" pitchFamily="18" charset="0"/>
                </a:rPr>
                <a:t>h (t)</a:t>
              </a:r>
              <a:endParaRPr lang="en-US" sz="1400" dirty="0">
                <a:solidFill>
                  <a:schemeClr val="accent6"/>
                </a:solidFill>
                <a:latin typeface="Arial" charset="0"/>
              </a:endParaRPr>
            </a:p>
          </p:txBody>
        </p:sp>
        <p:sp>
          <p:nvSpPr>
            <p:cNvPr id="65677" name="Freeform 141"/>
            <p:cNvSpPr>
              <a:spLocks/>
            </p:cNvSpPr>
            <p:nvPr/>
          </p:nvSpPr>
          <p:spPr bwMode="auto">
            <a:xfrm>
              <a:off x="2265" y="1502"/>
              <a:ext cx="114" cy="137"/>
            </a:xfrm>
            <a:custGeom>
              <a:avLst/>
              <a:gdLst/>
              <a:ahLst/>
              <a:cxnLst>
                <a:cxn ang="0">
                  <a:pos x="0" y="146"/>
                </a:cxn>
                <a:cxn ang="0">
                  <a:pos x="16" y="0"/>
                </a:cxn>
                <a:cxn ang="0">
                  <a:pos x="46" y="0"/>
                </a:cxn>
              </a:cxnLst>
              <a:rect l="0" t="0" r="r" b="b"/>
              <a:pathLst>
                <a:path w="46" h="146">
                  <a:moveTo>
                    <a:pt x="0" y="146"/>
                  </a:moveTo>
                  <a:lnTo>
                    <a:pt x="16" y="0"/>
                  </a:lnTo>
                  <a:lnTo>
                    <a:pt x="46" y="0"/>
                  </a:lnTo>
                </a:path>
              </a:pathLst>
            </a:custGeom>
            <a:grpFill/>
            <a:ln w="12700">
              <a:solidFill>
                <a:schemeClr val="accent6"/>
              </a:solidFill>
              <a:prstDash val="solid"/>
              <a:round/>
              <a:headEnd/>
              <a:tailEnd/>
            </a:ln>
          </p:spPr>
          <p:txBody>
            <a:bodyPr/>
            <a:lstStyle/>
            <a:p>
              <a:endParaRPr lang="da-DK">
                <a:solidFill>
                  <a:srgbClr val="FFFFFF"/>
                </a:solidFill>
              </a:endParaRPr>
            </a:p>
          </p:txBody>
        </p:sp>
        <p:sp>
          <p:nvSpPr>
            <p:cNvPr id="65678" name="Freeform 142"/>
            <p:cNvSpPr>
              <a:spLocks/>
            </p:cNvSpPr>
            <p:nvPr/>
          </p:nvSpPr>
          <p:spPr bwMode="auto">
            <a:xfrm>
              <a:off x="2235" y="1615"/>
              <a:ext cx="64" cy="83"/>
            </a:xfrm>
            <a:custGeom>
              <a:avLst/>
              <a:gdLst/>
              <a:ahLst/>
              <a:cxnLst>
                <a:cxn ang="0">
                  <a:pos x="128" y="15"/>
                </a:cxn>
                <a:cxn ang="0">
                  <a:pos x="0" y="0"/>
                </a:cxn>
                <a:cxn ang="0">
                  <a:pos x="46" y="165"/>
                </a:cxn>
                <a:cxn ang="0">
                  <a:pos x="128" y="15"/>
                </a:cxn>
              </a:cxnLst>
              <a:rect l="0" t="0" r="r" b="b"/>
              <a:pathLst>
                <a:path w="128" h="165">
                  <a:moveTo>
                    <a:pt x="128" y="15"/>
                  </a:moveTo>
                  <a:lnTo>
                    <a:pt x="0" y="0"/>
                  </a:lnTo>
                  <a:lnTo>
                    <a:pt x="46" y="165"/>
                  </a:lnTo>
                  <a:lnTo>
                    <a:pt x="128" y="15"/>
                  </a:lnTo>
                  <a:close/>
                </a:path>
              </a:pathLst>
            </a:custGeom>
            <a:grpFill/>
            <a:ln w="1588">
              <a:solidFill>
                <a:schemeClr val="accent6"/>
              </a:solidFill>
              <a:prstDash val="solid"/>
              <a:round/>
              <a:headEnd/>
              <a:tailEnd/>
            </a:ln>
          </p:spPr>
          <p:txBody>
            <a:bodyPr/>
            <a:lstStyle/>
            <a:p>
              <a:endParaRPr lang="da-DK">
                <a:solidFill>
                  <a:srgbClr val="FFFFFF"/>
                </a:solidFill>
              </a:endParaRPr>
            </a:p>
          </p:txBody>
        </p:sp>
        <p:sp>
          <p:nvSpPr>
            <p:cNvPr id="65679" name="Rectangle 143"/>
            <p:cNvSpPr>
              <a:spLocks noChangeArrowheads="1"/>
            </p:cNvSpPr>
            <p:nvPr/>
          </p:nvSpPr>
          <p:spPr bwMode="auto">
            <a:xfrm>
              <a:off x="2406" y="1444"/>
              <a:ext cx="441" cy="136"/>
            </a:xfrm>
            <a:prstGeom prst="rect">
              <a:avLst/>
            </a:prstGeom>
            <a:grpFill/>
            <a:ln w="9525">
              <a:noFill/>
              <a:miter lim="800000"/>
              <a:headEnd/>
              <a:tailEnd/>
            </a:ln>
          </p:spPr>
          <p:txBody>
            <a:bodyPr lIns="0" tIns="0" rIns="0" bIns="0">
              <a:spAutoFit/>
            </a:bodyPr>
            <a:lstStyle/>
            <a:p>
              <a:r>
                <a:rPr lang="en-US" sz="1400" b="1" dirty="0">
                  <a:solidFill>
                    <a:schemeClr val="accent6"/>
                  </a:solidFill>
                  <a:latin typeface="Times New Roman" pitchFamily="18" charset="0"/>
                </a:rPr>
                <a:t>h (</a:t>
              </a:r>
              <a:r>
                <a:rPr lang="en-US" sz="1400" b="1" dirty="0" err="1">
                  <a:solidFill>
                    <a:schemeClr val="accent6"/>
                  </a:solidFill>
                  <a:latin typeface="Times New Roman" pitchFamily="18" charset="0"/>
                </a:rPr>
                <a:t>t+dt</a:t>
              </a:r>
              <a:r>
                <a:rPr lang="en-US" sz="1400" b="1" dirty="0">
                  <a:solidFill>
                    <a:schemeClr val="accent6"/>
                  </a:solidFill>
                  <a:latin typeface="Times New Roman" pitchFamily="18" charset="0"/>
                </a:rPr>
                <a:t>)</a:t>
              </a:r>
              <a:endParaRPr lang="en-US" sz="1400" dirty="0">
                <a:solidFill>
                  <a:schemeClr val="accent6"/>
                </a:solidFill>
                <a:latin typeface="Arial" charset="0"/>
              </a:endParaRPr>
            </a:p>
          </p:txBody>
        </p:sp>
        <p:sp>
          <p:nvSpPr>
            <p:cNvPr id="65680" name="Freeform 144"/>
            <p:cNvSpPr>
              <a:spLocks/>
            </p:cNvSpPr>
            <p:nvPr/>
          </p:nvSpPr>
          <p:spPr bwMode="auto">
            <a:xfrm>
              <a:off x="3680" y="1751"/>
              <a:ext cx="145" cy="119"/>
            </a:xfrm>
            <a:custGeom>
              <a:avLst/>
              <a:gdLst/>
              <a:ahLst/>
              <a:cxnLst>
                <a:cxn ang="0">
                  <a:pos x="0" y="129"/>
                </a:cxn>
                <a:cxn ang="0">
                  <a:pos x="13" y="0"/>
                </a:cxn>
                <a:cxn ang="0">
                  <a:pos x="33" y="0"/>
                </a:cxn>
              </a:cxnLst>
              <a:rect l="0" t="0" r="r" b="b"/>
              <a:pathLst>
                <a:path w="33" h="129">
                  <a:moveTo>
                    <a:pt x="0" y="129"/>
                  </a:moveTo>
                  <a:lnTo>
                    <a:pt x="13" y="0"/>
                  </a:lnTo>
                  <a:lnTo>
                    <a:pt x="33" y="0"/>
                  </a:lnTo>
                </a:path>
              </a:pathLst>
            </a:custGeom>
            <a:grpFill/>
            <a:ln w="12700">
              <a:solidFill>
                <a:schemeClr val="accent6"/>
              </a:solidFill>
              <a:prstDash val="solid"/>
              <a:round/>
              <a:headEnd/>
              <a:tailEnd/>
            </a:ln>
          </p:spPr>
          <p:txBody>
            <a:bodyPr/>
            <a:lstStyle/>
            <a:p>
              <a:endParaRPr lang="da-DK">
                <a:solidFill>
                  <a:srgbClr val="FFFFFF"/>
                </a:solidFill>
              </a:endParaRPr>
            </a:p>
          </p:txBody>
        </p:sp>
        <p:sp>
          <p:nvSpPr>
            <p:cNvPr id="65681" name="Freeform 145"/>
            <p:cNvSpPr>
              <a:spLocks/>
            </p:cNvSpPr>
            <p:nvPr/>
          </p:nvSpPr>
          <p:spPr bwMode="auto">
            <a:xfrm>
              <a:off x="3651" y="1848"/>
              <a:ext cx="63" cy="82"/>
            </a:xfrm>
            <a:custGeom>
              <a:avLst/>
              <a:gdLst/>
              <a:ahLst/>
              <a:cxnLst>
                <a:cxn ang="0">
                  <a:pos x="126" y="9"/>
                </a:cxn>
                <a:cxn ang="0">
                  <a:pos x="0" y="0"/>
                </a:cxn>
                <a:cxn ang="0">
                  <a:pos x="49" y="163"/>
                </a:cxn>
                <a:cxn ang="0">
                  <a:pos x="126" y="9"/>
                </a:cxn>
              </a:cxnLst>
              <a:rect l="0" t="0" r="r" b="b"/>
              <a:pathLst>
                <a:path w="126" h="163">
                  <a:moveTo>
                    <a:pt x="126" y="9"/>
                  </a:moveTo>
                  <a:lnTo>
                    <a:pt x="0" y="0"/>
                  </a:lnTo>
                  <a:lnTo>
                    <a:pt x="49" y="163"/>
                  </a:lnTo>
                  <a:lnTo>
                    <a:pt x="126" y="9"/>
                  </a:lnTo>
                  <a:close/>
                </a:path>
              </a:pathLst>
            </a:custGeom>
            <a:grpFill/>
            <a:ln w="1588">
              <a:solidFill>
                <a:schemeClr val="accent6"/>
              </a:solidFill>
              <a:prstDash val="solid"/>
              <a:round/>
              <a:headEnd/>
              <a:tailEnd/>
            </a:ln>
          </p:spPr>
          <p:txBody>
            <a:bodyPr/>
            <a:lstStyle/>
            <a:p>
              <a:endParaRPr lang="da-DK">
                <a:solidFill>
                  <a:srgbClr val="FFFFFF"/>
                </a:solidFill>
              </a:endParaRPr>
            </a:p>
          </p:txBody>
        </p:sp>
        <p:sp>
          <p:nvSpPr>
            <p:cNvPr id="65682" name="Freeform 146"/>
            <p:cNvSpPr>
              <a:spLocks/>
            </p:cNvSpPr>
            <p:nvPr/>
          </p:nvSpPr>
          <p:spPr bwMode="auto">
            <a:xfrm>
              <a:off x="3653" y="1574"/>
              <a:ext cx="114" cy="137"/>
            </a:xfrm>
            <a:custGeom>
              <a:avLst/>
              <a:gdLst/>
              <a:ahLst/>
              <a:cxnLst>
                <a:cxn ang="0">
                  <a:pos x="0" y="146"/>
                </a:cxn>
                <a:cxn ang="0">
                  <a:pos x="16" y="0"/>
                </a:cxn>
                <a:cxn ang="0">
                  <a:pos x="46" y="0"/>
                </a:cxn>
              </a:cxnLst>
              <a:rect l="0" t="0" r="r" b="b"/>
              <a:pathLst>
                <a:path w="46" h="146">
                  <a:moveTo>
                    <a:pt x="0" y="146"/>
                  </a:moveTo>
                  <a:lnTo>
                    <a:pt x="16" y="0"/>
                  </a:lnTo>
                  <a:lnTo>
                    <a:pt x="46" y="0"/>
                  </a:lnTo>
                </a:path>
              </a:pathLst>
            </a:custGeom>
            <a:grpFill/>
            <a:ln w="12700">
              <a:solidFill>
                <a:schemeClr val="accent6"/>
              </a:solidFill>
              <a:prstDash val="solid"/>
              <a:round/>
              <a:headEnd/>
              <a:tailEnd/>
            </a:ln>
          </p:spPr>
          <p:txBody>
            <a:bodyPr/>
            <a:lstStyle/>
            <a:p>
              <a:endParaRPr lang="da-DK">
                <a:solidFill>
                  <a:srgbClr val="FFFFFF"/>
                </a:solidFill>
              </a:endParaRPr>
            </a:p>
          </p:txBody>
        </p:sp>
        <p:sp>
          <p:nvSpPr>
            <p:cNvPr id="65683" name="Freeform 147"/>
            <p:cNvSpPr>
              <a:spLocks/>
            </p:cNvSpPr>
            <p:nvPr/>
          </p:nvSpPr>
          <p:spPr bwMode="auto">
            <a:xfrm>
              <a:off x="3623" y="1687"/>
              <a:ext cx="64" cy="83"/>
            </a:xfrm>
            <a:custGeom>
              <a:avLst/>
              <a:gdLst/>
              <a:ahLst/>
              <a:cxnLst>
                <a:cxn ang="0">
                  <a:pos x="128" y="15"/>
                </a:cxn>
                <a:cxn ang="0">
                  <a:pos x="0" y="0"/>
                </a:cxn>
                <a:cxn ang="0">
                  <a:pos x="46" y="165"/>
                </a:cxn>
                <a:cxn ang="0">
                  <a:pos x="128" y="15"/>
                </a:cxn>
              </a:cxnLst>
              <a:rect l="0" t="0" r="r" b="b"/>
              <a:pathLst>
                <a:path w="128" h="165">
                  <a:moveTo>
                    <a:pt x="128" y="15"/>
                  </a:moveTo>
                  <a:lnTo>
                    <a:pt x="0" y="0"/>
                  </a:lnTo>
                  <a:lnTo>
                    <a:pt x="46" y="165"/>
                  </a:lnTo>
                  <a:lnTo>
                    <a:pt x="128" y="15"/>
                  </a:lnTo>
                  <a:close/>
                </a:path>
              </a:pathLst>
            </a:custGeom>
            <a:grpFill/>
            <a:ln w="1588">
              <a:solidFill>
                <a:schemeClr val="accent6"/>
              </a:solidFill>
              <a:prstDash val="solid"/>
              <a:round/>
              <a:headEnd/>
              <a:tailEnd/>
            </a:ln>
          </p:spPr>
          <p:txBody>
            <a:bodyPr/>
            <a:lstStyle/>
            <a:p>
              <a:endParaRPr lang="da-DK">
                <a:solidFill>
                  <a:srgbClr val="FFFFFF"/>
                </a:solidFill>
              </a:endParaRPr>
            </a:p>
          </p:txBody>
        </p:sp>
      </p:grpSp>
      <p:sp>
        <p:nvSpPr>
          <p:cNvPr id="65684" name="Rectangle 148"/>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latin typeface="Verdana" pitchFamily="34" charset="0"/>
                <a:ea typeface="Verdana" pitchFamily="34" charset="0"/>
                <a:cs typeface="Verdana" pitchFamily="34" charset="0"/>
              </a:rPr>
              <a:t>Conservation of Mass (Continuity Equation)</a:t>
            </a:r>
          </a:p>
          <a:p>
            <a:endParaRPr lang="da-DK"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ChangeArrowheads="1"/>
          </p:cNvSpPr>
          <p:nvPr/>
        </p:nvSpPr>
        <p:spPr bwMode="auto">
          <a:xfrm>
            <a:off x="287734" y="854224"/>
            <a:ext cx="7740650" cy="990600"/>
          </a:xfrm>
          <a:prstGeom prst="rect">
            <a:avLst/>
          </a:prstGeom>
          <a:noFill/>
          <a:ln w="9525">
            <a:noFill/>
            <a:miter lim="800000"/>
            <a:headEnd/>
            <a:tailEnd/>
          </a:ln>
          <a:effectLst/>
        </p:spPr>
        <p:txBody>
          <a:bodyPr anchor="ctr"/>
          <a:lstStyle/>
          <a:p>
            <a:r>
              <a:rPr lang="en-US">
                <a:solidFill>
                  <a:srgbClr val="FFFFFF"/>
                </a:solidFill>
              </a:rPr>
              <a:t>Conservation of Momentum (Momentum Equation)</a:t>
            </a:r>
          </a:p>
        </p:txBody>
      </p:sp>
      <p:sp>
        <p:nvSpPr>
          <p:cNvPr id="66564" name="Text Box 4"/>
          <p:cNvSpPr txBox="1">
            <a:spLocks noChangeArrowheads="1"/>
          </p:cNvSpPr>
          <p:nvPr/>
        </p:nvSpPr>
        <p:spPr bwMode="auto">
          <a:xfrm>
            <a:off x="781050" y="5202238"/>
            <a:ext cx="7769225" cy="1066800"/>
          </a:xfrm>
          <a:prstGeom prst="rect">
            <a:avLst/>
          </a:prstGeom>
          <a:noFill/>
          <a:ln w="12700">
            <a:noFill/>
            <a:miter lim="800000"/>
            <a:headEnd type="none" w="sm" len="sm"/>
            <a:tailEnd type="none" w="sm" len="sm"/>
          </a:ln>
          <a:effectLst/>
        </p:spPr>
        <p:txBody>
          <a:bodyPr>
            <a:spAutoFit/>
          </a:bodyPr>
          <a:lstStyle/>
          <a:p>
            <a:pPr defTabSz="762000" eaLnBrk="0" hangingPunct="0">
              <a:spcBef>
                <a:spcPct val="10000"/>
              </a:spcBef>
            </a:pPr>
            <a:r>
              <a:rPr lang="en-GB" dirty="0">
                <a:solidFill>
                  <a:srgbClr val="FFFFFF"/>
                </a:solidFill>
                <a:latin typeface="Arial"/>
              </a:rPr>
              <a:t>Net increase of Momentum from Time</a:t>
            </a:r>
            <a:r>
              <a:rPr lang="en-GB" baseline="-25000" dirty="0">
                <a:solidFill>
                  <a:srgbClr val="FFFFFF"/>
                </a:solidFill>
                <a:latin typeface="Arial"/>
              </a:rPr>
              <a:t>1</a:t>
            </a:r>
            <a:r>
              <a:rPr lang="en-GB" dirty="0">
                <a:solidFill>
                  <a:srgbClr val="FFFFFF"/>
                </a:solidFill>
                <a:latin typeface="Arial"/>
              </a:rPr>
              <a:t> to Time</a:t>
            </a:r>
            <a:r>
              <a:rPr lang="en-GB" baseline="-25000" dirty="0">
                <a:solidFill>
                  <a:srgbClr val="FFFFFF"/>
                </a:solidFill>
                <a:latin typeface="Arial"/>
              </a:rPr>
              <a:t>2</a:t>
            </a:r>
            <a:r>
              <a:rPr lang="en-GB" dirty="0">
                <a:solidFill>
                  <a:srgbClr val="FFFFFF"/>
                </a:solidFill>
                <a:latin typeface="Arial"/>
              </a:rPr>
              <a:t> = </a:t>
            </a:r>
          </a:p>
          <a:p>
            <a:pPr defTabSz="762000" eaLnBrk="0" hangingPunct="0">
              <a:spcBef>
                <a:spcPct val="10000"/>
              </a:spcBef>
            </a:pPr>
            <a:r>
              <a:rPr lang="en-GB" dirty="0">
                <a:solidFill>
                  <a:srgbClr val="FFFFFF"/>
                </a:solidFill>
                <a:latin typeface="Arial"/>
              </a:rPr>
              <a:t>	Net Momentum Flux into control volume (Time</a:t>
            </a:r>
            <a:r>
              <a:rPr lang="en-GB" baseline="-25000" dirty="0">
                <a:solidFill>
                  <a:srgbClr val="FFFFFF"/>
                </a:solidFill>
                <a:latin typeface="Arial"/>
              </a:rPr>
              <a:t>1</a:t>
            </a:r>
            <a:r>
              <a:rPr lang="en-GB" dirty="0">
                <a:solidFill>
                  <a:srgbClr val="FFFFFF"/>
                </a:solidFill>
                <a:latin typeface="Arial"/>
              </a:rPr>
              <a:t> to Time</a:t>
            </a:r>
            <a:r>
              <a:rPr lang="en-GB" baseline="-25000" dirty="0">
                <a:solidFill>
                  <a:srgbClr val="FFFFFF"/>
                </a:solidFill>
                <a:latin typeface="Arial"/>
              </a:rPr>
              <a:t>2</a:t>
            </a:r>
            <a:r>
              <a:rPr lang="en-GB" dirty="0">
                <a:solidFill>
                  <a:srgbClr val="FFFFFF"/>
                </a:solidFill>
                <a:latin typeface="Arial"/>
              </a:rPr>
              <a:t>)  + </a:t>
            </a:r>
          </a:p>
          <a:p>
            <a:pPr defTabSz="762000" eaLnBrk="0" hangingPunct="0">
              <a:spcBef>
                <a:spcPct val="10000"/>
              </a:spcBef>
            </a:pPr>
            <a:r>
              <a:rPr lang="en-GB" dirty="0">
                <a:solidFill>
                  <a:srgbClr val="FFFFFF"/>
                </a:solidFill>
                <a:latin typeface="Arial"/>
              </a:rPr>
              <a:t>		Sum of external forces acting over the same time</a:t>
            </a:r>
          </a:p>
        </p:txBody>
      </p:sp>
      <p:grpSp>
        <p:nvGrpSpPr>
          <p:cNvPr id="66565" name="Group 5"/>
          <p:cNvGrpSpPr>
            <a:grpSpLocks/>
          </p:cNvGrpSpPr>
          <p:nvPr/>
        </p:nvGrpSpPr>
        <p:grpSpPr bwMode="auto">
          <a:xfrm>
            <a:off x="1142976" y="2214554"/>
            <a:ext cx="6858000" cy="2649538"/>
            <a:chOff x="746" y="1454"/>
            <a:chExt cx="4320" cy="1669"/>
          </a:xfrm>
          <a:solidFill>
            <a:srgbClr val="AFFFFF"/>
          </a:solidFill>
        </p:grpSpPr>
        <p:sp>
          <p:nvSpPr>
            <p:cNvPr id="66566" name="AutoShape 6"/>
            <p:cNvSpPr>
              <a:spLocks noChangeArrowheads="1"/>
            </p:cNvSpPr>
            <p:nvPr/>
          </p:nvSpPr>
          <p:spPr bwMode="auto">
            <a:xfrm>
              <a:off x="746" y="1454"/>
              <a:ext cx="4320" cy="1669"/>
            </a:xfrm>
            <a:prstGeom prst="roundRect">
              <a:avLst>
                <a:gd name="adj" fmla="val 16667"/>
              </a:avLst>
            </a:prstGeom>
            <a:grpFill/>
            <a:ln w="12700">
              <a:solidFill>
                <a:schemeClr val="tx1"/>
              </a:solidFill>
              <a:round/>
              <a:headEnd type="none" w="sm" len="sm"/>
              <a:tailEnd type="none" w="sm" len="sm"/>
            </a:ln>
            <a:effectLst/>
          </p:spPr>
          <p:txBody>
            <a:bodyPr wrap="none" anchor="ctr"/>
            <a:lstStyle/>
            <a:p>
              <a:endParaRPr lang="da-DK">
                <a:solidFill>
                  <a:srgbClr val="FFFFFF"/>
                </a:solidFill>
              </a:endParaRPr>
            </a:p>
          </p:txBody>
        </p:sp>
        <p:sp>
          <p:nvSpPr>
            <p:cNvPr id="66567" name="Line 7"/>
            <p:cNvSpPr>
              <a:spLocks noChangeShapeType="1"/>
            </p:cNvSpPr>
            <p:nvPr/>
          </p:nvSpPr>
          <p:spPr bwMode="auto">
            <a:xfrm flipV="1">
              <a:off x="2858" y="2142"/>
              <a:ext cx="0" cy="288"/>
            </a:xfrm>
            <a:prstGeom prst="line">
              <a:avLst/>
            </a:prstGeom>
            <a:grpFill/>
            <a:ln w="12700">
              <a:solidFill>
                <a:schemeClr val="tx1"/>
              </a:solidFill>
              <a:round/>
              <a:headEnd type="triangle" w="med" len="med"/>
              <a:tailEnd type="none" w="sm" len="sm"/>
            </a:ln>
            <a:effectLst/>
          </p:spPr>
          <p:txBody>
            <a:bodyPr wrap="none" anchor="ctr"/>
            <a:lstStyle/>
            <a:p>
              <a:endParaRPr lang="da-DK">
                <a:solidFill>
                  <a:srgbClr val="FFFFFF"/>
                </a:solidFill>
              </a:endParaRPr>
            </a:p>
          </p:txBody>
        </p:sp>
        <p:sp>
          <p:nvSpPr>
            <p:cNvPr id="66568" name="Text Box 8"/>
            <p:cNvSpPr txBox="1">
              <a:spLocks noChangeArrowheads="1"/>
            </p:cNvSpPr>
            <p:nvPr/>
          </p:nvSpPr>
          <p:spPr bwMode="auto">
            <a:xfrm>
              <a:off x="2762" y="1998"/>
              <a:ext cx="116" cy="192"/>
            </a:xfrm>
            <a:prstGeom prst="rect">
              <a:avLst/>
            </a:prstGeom>
            <a:grpFill/>
            <a:ln w="12700">
              <a:noFill/>
              <a:miter lim="800000"/>
              <a:headEnd type="none" w="sm" len="sm"/>
              <a:tailEnd type="none" w="sm" len="sm"/>
            </a:ln>
            <a:effectLst/>
          </p:spPr>
          <p:txBody>
            <a:bodyPr>
              <a:spAutoFit/>
            </a:bodyPr>
            <a:lstStyle/>
            <a:p>
              <a:pPr defTabSz="762000" eaLnBrk="0" hangingPunct="0">
                <a:spcBef>
                  <a:spcPct val="50000"/>
                </a:spcBef>
              </a:pPr>
              <a:r>
                <a:rPr lang="en-GB" sz="1400" b="1">
                  <a:solidFill>
                    <a:srgbClr val="FFFFFF"/>
                  </a:solidFill>
                  <a:latin typeface="Arial" charset="0"/>
                </a:rPr>
                <a:t>G</a:t>
              </a:r>
              <a:endParaRPr lang="en-GB" sz="1400">
                <a:solidFill>
                  <a:srgbClr val="FFFFFF"/>
                </a:solidFill>
                <a:latin typeface="Arial" charset="0"/>
              </a:endParaRPr>
            </a:p>
          </p:txBody>
        </p:sp>
        <p:sp>
          <p:nvSpPr>
            <p:cNvPr id="66569" name="AutoShape 9"/>
            <p:cNvSpPr>
              <a:spLocks noChangeAspect="1" noChangeArrowheads="1" noTextEdit="1"/>
            </p:cNvSpPr>
            <p:nvPr/>
          </p:nvSpPr>
          <p:spPr bwMode="auto">
            <a:xfrm>
              <a:off x="1226" y="1662"/>
              <a:ext cx="3373" cy="1302"/>
            </a:xfrm>
            <a:prstGeom prst="rect">
              <a:avLst/>
            </a:prstGeom>
            <a:grpFill/>
            <a:ln w="9525">
              <a:noFill/>
              <a:miter lim="800000"/>
              <a:headEnd/>
              <a:tailEnd/>
            </a:ln>
          </p:spPr>
          <p:txBody>
            <a:bodyPr/>
            <a:lstStyle/>
            <a:p>
              <a:endParaRPr lang="da-DK">
                <a:solidFill>
                  <a:srgbClr val="FFFFFF"/>
                </a:solidFill>
              </a:endParaRPr>
            </a:p>
          </p:txBody>
        </p:sp>
        <p:sp>
          <p:nvSpPr>
            <p:cNvPr id="66570" name="Line 10"/>
            <p:cNvSpPr>
              <a:spLocks noChangeShapeType="1"/>
            </p:cNvSpPr>
            <p:nvPr/>
          </p:nvSpPr>
          <p:spPr bwMode="auto">
            <a:xfrm>
              <a:off x="1234" y="1712"/>
              <a:ext cx="3345" cy="160"/>
            </a:xfrm>
            <a:prstGeom prst="line">
              <a:avLst/>
            </a:prstGeom>
            <a:grpFill/>
            <a:ln w="12700">
              <a:solidFill>
                <a:schemeClr val="tx2"/>
              </a:solidFill>
              <a:round/>
              <a:headEnd/>
              <a:tailEnd/>
            </a:ln>
          </p:spPr>
          <p:txBody>
            <a:bodyPr/>
            <a:lstStyle/>
            <a:p>
              <a:endParaRPr lang="da-DK">
                <a:solidFill>
                  <a:srgbClr val="FFFFFF"/>
                </a:solidFill>
              </a:endParaRPr>
            </a:p>
          </p:txBody>
        </p:sp>
        <p:sp>
          <p:nvSpPr>
            <p:cNvPr id="66571" name="Freeform 11"/>
            <p:cNvSpPr>
              <a:spLocks/>
            </p:cNvSpPr>
            <p:nvPr/>
          </p:nvSpPr>
          <p:spPr bwMode="auto">
            <a:xfrm>
              <a:off x="1234" y="1764"/>
              <a:ext cx="53" cy="10"/>
            </a:xfrm>
            <a:custGeom>
              <a:avLst/>
              <a:gdLst/>
              <a:ahLst/>
              <a:cxnLst>
                <a:cxn ang="0">
                  <a:pos x="0" y="0"/>
                </a:cxn>
                <a:cxn ang="0">
                  <a:pos x="0" y="15"/>
                </a:cxn>
                <a:cxn ang="0">
                  <a:pos x="108" y="20"/>
                </a:cxn>
                <a:cxn ang="0">
                  <a:pos x="108" y="5"/>
                </a:cxn>
                <a:cxn ang="0">
                  <a:pos x="0" y="0"/>
                </a:cxn>
              </a:cxnLst>
              <a:rect l="0" t="0" r="r" b="b"/>
              <a:pathLst>
                <a:path w="108" h="20">
                  <a:moveTo>
                    <a:pt x="0" y="0"/>
                  </a:moveTo>
                  <a:lnTo>
                    <a:pt x="0" y="15"/>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6572" name="Freeform 12"/>
            <p:cNvSpPr>
              <a:spLocks/>
            </p:cNvSpPr>
            <p:nvPr/>
          </p:nvSpPr>
          <p:spPr bwMode="auto">
            <a:xfrm>
              <a:off x="1318" y="1768"/>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73" name="Freeform 13"/>
            <p:cNvSpPr>
              <a:spLocks/>
            </p:cNvSpPr>
            <p:nvPr/>
          </p:nvSpPr>
          <p:spPr bwMode="auto">
            <a:xfrm>
              <a:off x="1402" y="1772"/>
              <a:ext cx="54"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74" name="Freeform 14"/>
            <p:cNvSpPr>
              <a:spLocks/>
            </p:cNvSpPr>
            <p:nvPr/>
          </p:nvSpPr>
          <p:spPr bwMode="auto">
            <a:xfrm>
              <a:off x="1487" y="1776"/>
              <a:ext cx="53" cy="10"/>
            </a:xfrm>
            <a:custGeom>
              <a:avLst/>
              <a:gdLst/>
              <a:ahLst/>
              <a:cxnLst>
                <a:cxn ang="0">
                  <a:pos x="0" y="0"/>
                </a:cxn>
                <a:cxn ang="0">
                  <a:pos x="0" y="14"/>
                </a:cxn>
                <a:cxn ang="0">
                  <a:pos x="108" y="20"/>
                </a:cxn>
                <a:cxn ang="0">
                  <a:pos x="108" y="5"/>
                </a:cxn>
                <a:cxn ang="0">
                  <a:pos x="0" y="0"/>
                </a:cxn>
              </a:cxnLst>
              <a:rect l="0" t="0" r="r" b="b"/>
              <a:pathLst>
                <a:path w="108" h="20">
                  <a:moveTo>
                    <a:pt x="0" y="0"/>
                  </a:moveTo>
                  <a:lnTo>
                    <a:pt x="0" y="14"/>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6575" name="Freeform 15"/>
            <p:cNvSpPr>
              <a:spLocks/>
            </p:cNvSpPr>
            <p:nvPr/>
          </p:nvSpPr>
          <p:spPr bwMode="auto">
            <a:xfrm>
              <a:off x="1571" y="1780"/>
              <a:ext cx="54" cy="10"/>
            </a:xfrm>
            <a:custGeom>
              <a:avLst/>
              <a:gdLst/>
              <a:ahLst/>
              <a:cxnLst>
                <a:cxn ang="0">
                  <a:pos x="0" y="0"/>
                </a:cxn>
                <a:cxn ang="0">
                  <a:pos x="0" y="15"/>
                </a:cxn>
                <a:cxn ang="0">
                  <a:pos x="107" y="18"/>
                </a:cxn>
                <a:cxn ang="0">
                  <a:pos x="107" y="4"/>
                </a:cxn>
                <a:cxn ang="0">
                  <a:pos x="0" y="0"/>
                </a:cxn>
              </a:cxnLst>
              <a:rect l="0" t="0" r="r" b="b"/>
              <a:pathLst>
                <a:path w="107" h="18">
                  <a:moveTo>
                    <a:pt x="0" y="0"/>
                  </a:moveTo>
                  <a:lnTo>
                    <a:pt x="0" y="15"/>
                  </a:lnTo>
                  <a:lnTo>
                    <a:pt x="107" y="18"/>
                  </a:lnTo>
                  <a:lnTo>
                    <a:pt x="107" y="4"/>
                  </a:lnTo>
                  <a:lnTo>
                    <a:pt x="0" y="0"/>
                  </a:lnTo>
                  <a:close/>
                </a:path>
              </a:pathLst>
            </a:custGeom>
            <a:grpFill/>
            <a:ln w="9525">
              <a:noFill/>
              <a:round/>
              <a:headEnd/>
              <a:tailEnd/>
            </a:ln>
          </p:spPr>
          <p:txBody>
            <a:bodyPr/>
            <a:lstStyle/>
            <a:p>
              <a:endParaRPr lang="da-DK">
                <a:solidFill>
                  <a:srgbClr val="FFFFFF"/>
                </a:solidFill>
              </a:endParaRPr>
            </a:p>
          </p:txBody>
        </p:sp>
        <p:sp>
          <p:nvSpPr>
            <p:cNvPr id="66576" name="Freeform 16"/>
            <p:cNvSpPr>
              <a:spLocks/>
            </p:cNvSpPr>
            <p:nvPr/>
          </p:nvSpPr>
          <p:spPr bwMode="auto">
            <a:xfrm>
              <a:off x="1655" y="1784"/>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77" name="Freeform 17"/>
            <p:cNvSpPr>
              <a:spLocks/>
            </p:cNvSpPr>
            <p:nvPr/>
          </p:nvSpPr>
          <p:spPr bwMode="auto">
            <a:xfrm>
              <a:off x="1740" y="1788"/>
              <a:ext cx="52" cy="10"/>
            </a:xfrm>
            <a:custGeom>
              <a:avLst/>
              <a:gdLst/>
              <a:ahLst/>
              <a:cxnLst>
                <a:cxn ang="0">
                  <a:pos x="0" y="0"/>
                </a:cxn>
                <a:cxn ang="0">
                  <a:pos x="0" y="14"/>
                </a:cxn>
                <a:cxn ang="0">
                  <a:pos x="106" y="20"/>
                </a:cxn>
                <a:cxn ang="0">
                  <a:pos x="106" y="5"/>
                </a:cxn>
                <a:cxn ang="0">
                  <a:pos x="0" y="0"/>
                </a:cxn>
              </a:cxnLst>
              <a:rect l="0" t="0" r="r" b="b"/>
              <a:pathLst>
                <a:path w="106" h="20">
                  <a:moveTo>
                    <a:pt x="0" y="0"/>
                  </a:moveTo>
                  <a:lnTo>
                    <a:pt x="0" y="14"/>
                  </a:lnTo>
                  <a:lnTo>
                    <a:pt x="106" y="20"/>
                  </a:lnTo>
                  <a:lnTo>
                    <a:pt x="106" y="5"/>
                  </a:lnTo>
                  <a:lnTo>
                    <a:pt x="0" y="0"/>
                  </a:lnTo>
                  <a:close/>
                </a:path>
              </a:pathLst>
            </a:custGeom>
            <a:grpFill/>
            <a:ln w="9525">
              <a:noFill/>
              <a:round/>
              <a:headEnd/>
              <a:tailEnd/>
            </a:ln>
          </p:spPr>
          <p:txBody>
            <a:bodyPr/>
            <a:lstStyle/>
            <a:p>
              <a:endParaRPr lang="da-DK">
                <a:solidFill>
                  <a:srgbClr val="FFFFFF"/>
                </a:solidFill>
              </a:endParaRPr>
            </a:p>
          </p:txBody>
        </p:sp>
        <p:sp>
          <p:nvSpPr>
            <p:cNvPr id="66578" name="Freeform 18"/>
            <p:cNvSpPr>
              <a:spLocks/>
            </p:cNvSpPr>
            <p:nvPr/>
          </p:nvSpPr>
          <p:spPr bwMode="auto">
            <a:xfrm>
              <a:off x="1823" y="1792"/>
              <a:ext cx="54"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79" name="Freeform 19"/>
            <p:cNvSpPr>
              <a:spLocks/>
            </p:cNvSpPr>
            <p:nvPr/>
          </p:nvSpPr>
          <p:spPr bwMode="auto">
            <a:xfrm>
              <a:off x="1907" y="1796"/>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80" name="Freeform 20"/>
            <p:cNvSpPr>
              <a:spLocks/>
            </p:cNvSpPr>
            <p:nvPr/>
          </p:nvSpPr>
          <p:spPr bwMode="auto">
            <a:xfrm>
              <a:off x="1992" y="1801"/>
              <a:ext cx="53" cy="10"/>
            </a:xfrm>
            <a:custGeom>
              <a:avLst/>
              <a:gdLst/>
              <a:ahLst/>
              <a:cxnLst>
                <a:cxn ang="0">
                  <a:pos x="0" y="0"/>
                </a:cxn>
                <a:cxn ang="0">
                  <a:pos x="0" y="15"/>
                </a:cxn>
                <a:cxn ang="0">
                  <a:pos x="108" y="20"/>
                </a:cxn>
                <a:cxn ang="0">
                  <a:pos x="108" y="6"/>
                </a:cxn>
                <a:cxn ang="0">
                  <a:pos x="0" y="0"/>
                </a:cxn>
              </a:cxnLst>
              <a:rect l="0" t="0" r="r" b="b"/>
              <a:pathLst>
                <a:path w="108" h="20">
                  <a:moveTo>
                    <a:pt x="0" y="0"/>
                  </a:moveTo>
                  <a:lnTo>
                    <a:pt x="0" y="15"/>
                  </a:lnTo>
                  <a:lnTo>
                    <a:pt x="108" y="20"/>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6581" name="Freeform 21"/>
            <p:cNvSpPr>
              <a:spLocks/>
            </p:cNvSpPr>
            <p:nvPr/>
          </p:nvSpPr>
          <p:spPr bwMode="auto">
            <a:xfrm>
              <a:off x="2076" y="1804"/>
              <a:ext cx="54"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82" name="Freeform 22"/>
            <p:cNvSpPr>
              <a:spLocks/>
            </p:cNvSpPr>
            <p:nvPr/>
          </p:nvSpPr>
          <p:spPr bwMode="auto">
            <a:xfrm>
              <a:off x="2160" y="1809"/>
              <a:ext cx="54" cy="9"/>
            </a:xfrm>
            <a:custGeom>
              <a:avLst/>
              <a:gdLst/>
              <a:ahLst/>
              <a:cxnLst>
                <a:cxn ang="0">
                  <a:pos x="0" y="0"/>
                </a:cxn>
                <a:cxn ang="0">
                  <a:pos x="0" y="15"/>
                </a:cxn>
                <a:cxn ang="0">
                  <a:pos x="107" y="18"/>
                </a:cxn>
                <a:cxn ang="0">
                  <a:pos x="107" y="3"/>
                </a:cxn>
                <a:cxn ang="0">
                  <a:pos x="0" y="0"/>
                </a:cxn>
              </a:cxnLst>
              <a:rect l="0" t="0" r="r" b="b"/>
              <a:pathLst>
                <a:path w="107" h="18">
                  <a:moveTo>
                    <a:pt x="0" y="0"/>
                  </a:moveTo>
                  <a:lnTo>
                    <a:pt x="0" y="15"/>
                  </a:lnTo>
                  <a:lnTo>
                    <a:pt x="107" y="18"/>
                  </a:lnTo>
                  <a:lnTo>
                    <a:pt x="107" y="3"/>
                  </a:lnTo>
                  <a:lnTo>
                    <a:pt x="0" y="0"/>
                  </a:lnTo>
                  <a:close/>
                </a:path>
              </a:pathLst>
            </a:custGeom>
            <a:grpFill/>
            <a:ln w="9525">
              <a:noFill/>
              <a:round/>
              <a:headEnd/>
              <a:tailEnd/>
            </a:ln>
          </p:spPr>
          <p:txBody>
            <a:bodyPr/>
            <a:lstStyle/>
            <a:p>
              <a:endParaRPr lang="da-DK">
                <a:solidFill>
                  <a:srgbClr val="FFFFFF"/>
                </a:solidFill>
              </a:endParaRPr>
            </a:p>
          </p:txBody>
        </p:sp>
        <p:sp>
          <p:nvSpPr>
            <p:cNvPr id="66583" name="Freeform 23"/>
            <p:cNvSpPr>
              <a:spLocks/>
            </p:cNvSpPr>
            <p:nvPr/>
          </p:nvSpPr>
          <p:spPr bwMode="auto">
            <a:xfrm>
              <a:off x="2245" y="1813"/>
              <a:ext cx="53" cy="10"/>
            </a:xfrm>
            <a:custGeom>
              <a:avLst/>
              <a:gdLst/>
              <a:ahLst/>
              <a:cxnLst>
                <a:cxn ang="0">
                  <a:pos x="0" y="0"/>
                </a:cxn>
                <a:cxn ang="0">
                  <a:pos x="0" y="15"/>
                </a:cxn>
                <a:cxn ang="0">
                  <a:pos x="108" y="20"/>
                </a:cxn>
                <a:cxn ang="0">
                  <a:pos x="108" y="6"/>
                </a:cxn>
                <a:cxn ang="0">
                  <a:pos x="0" y="0"/>
                </a:cxn>
              </a:cxnLst>
              <a:rect l="0" t="0" r="r" b="b"/>
              <a:pathLst>
                <a:path w="108" h="20">
                  <a:moveTo>
                    <a:pt x="0" y="0"/>
                  </a:moveTo>
                  <a:lnTo>
                    <a:pt x="0" y="15"/>
                  </a:lnTo>
                  <a:lnTo>
                    <a:pt x="108" y="20"/>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6584" name="Freeform 24"/>
            <p:cNvSpPr>
              <a:spLocks/>
            </p:cNvSpPr>
            <p:nvPr/>
          </p:nvSpPr>
          <p:spPr bwMode="auto">
            <a:xfrm>
              <a:off x="2329" y="1816"/>
              <a:ext cx="54"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85" name="Freeform 25"/>
            <p:cNvSpPr>
              <a:spLocks/>
            </p:cNvSpPr>
            <p:nvPr/>
          </p:nvSpPr>
          <p:spPr bwMode="auto">
            <a:xfrm>
              <a:off x="2413" y="1821"/>
              <a:ext cx="54"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86" name="Freeform 26"/>
            <p:cNvSpPr>
              <a:spLocks/>
            </p:cNvSpPr>
            <p:nvPr/>
          </p:nvSpPr>
          <p:spPr bwMode="auto">
            <a:xfrm>
              <a:off x="2498" y="1825"/>
              <a:ext cx="53"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87" name="Freeform 27"/>
            <p:cNvSpPr>
              <a:spLocks/>
            </p:cNvSpPr>
            <p:nvPr/>
          </p:nvSpPr>
          <p:spPr bwMode="auto">
            <a:xfrm>
              <a:off x="2582" y="1829"/>
              <a:ext cx="54" cy="9"/>
            </a:xfrm>
            <a:custGeom>
              <a:avLst/>
              <a:gdLst/>
              <a:ahLst/>
              <a:cxnLst>
                <a:cxn ang="0">
                  <a:pos x="0" y="0"/>
                </a:cxn>
                <a:cxn ang="0">
                  <a:pos x="0" y="15"/>
                </a:cxn>
                <a:cxn ang="0">
                  <a:pos x="107" y="19"/>
                </a:cxn>
                <a:cxn ang="0">
                  <a:pos x="107" y="4"/>
                </a:cxn>
                <a:cxn ang="0">
                  <a:pos x="0" y="0"/>
                </a:cxn>
              </a:cxnLst>
              <a:rect l="0" t="0" r="r" b="b"/>
              <a:pathLst>
                <a:path w="107" h="19">
                  <a:moveTo>
                    <a:pt x="0" y="0"/>
                  </a:moveTo>
                  <a:lnTo>
                    <a:pt x="0" y="15"/>
                  </a:lnTo>
                  <a:lnTo>
                    <a:pt x="107" y="19"/>
                  </a:lnTo>
                  <a:lnTo>
                    <a:pt x="107" y="4"/>
                  </a:lnTo>
                  <a:lnTo>
                    <a:pt x="0" y="0"/>
                  </a:lnTo>
                  <a:close/>
                </a:path>
              </a:pathLst>
            </a:custGeom>
            <a:grpFill/>
            <a:ln w="9525">
              <a:noFill/>
              <a:round/>
              <a:headEnd/>
              <a:tailEnd/>
            </a:ln>
          </p:spPr>
          <p:txBody>
            <a:bodyPr/>
            <a:lstStyle/>
            <a:p>
              <a:endParaRPr lang="da-DK">
                <a:solidFill>
                  <a:srgbClr val="FFFFFF"/>
                </a:solidFill>
              </a:endParaRPr>
            </a:p>
          </p:txBody>
        </p:sp>
        <p:sp>
          <p:nvSpPr>
            <p:cNvPr id="66588" name="Freeform 28"/>
            <p:cNvSpPr>
              <a:spLocks/>
            </p:cNvSpPr>
            <p:nvPr/>
          </p:nvSpPr>
          <p:spPr bwMode="auto">
            <a:xfrm>
              <a:off x="2666" y="1833"/>
              <a:ext cx="54" cy="10"/>
            </a:xfrm>
            <a:custGeom>
              <a:avLst/>
              <a:gdLst/>
              <a:ahLst/>
              <a:cxnLst>
                <a:cxn ang="0">
                  <a:pos x="0" y="0"/>
                </a:cxn>
                <a:cxn ang="0">
                  <a:pos x="0" y="14"/>
                </a:cxn>
                <a:cxn ang="0">
                  <a:pos x="108" y="20"/>
                </a:cxn>
                <a:cxn ang="0">
                  <a:pos x="108" y="5"/>
                </a:cxn>
                <a:cxn ang="0">
                  <a:pos x="0" y="0"/>
                </a:cxn>
              </a:cxnLst>
              <a:rect l="0" t="0" r="r" b="b"/>
              <a:pathLst>
                <a:path w="108" h="20">
                  <a:moveTo>
                    <a:pt x="0" y="0"/>
                  </a:moveTo>
                  <a:lnTo>
                    <a:pt x="0" y="14"/>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6589" name="Freeform 29"/>
            <p:cNvSpPr>
              <a:spLocks/>
            </p:cNvSpPr>
            <p:nvPr/>
          </p:nvSpPr>
          <p:spPr bwMode="auto">
            <a:xfrm>
              <a:off x="2751" y="1836"/>
              <a:ext cx="53" cy="11"/>
            </a:xfrm>
            <a:custGeom>
              <a:avLst/>
              <a:gdLst/>
              <a:ahLst/>
              <a:cxnLst>
                <a:cxn ang="0">
                  <a:pos x="0" y="0"/>
                </a:cxn>
                <a:cxn ang="0">
                  <a:pos x="0" y="15"/>
                </a:cxn>
                <a:cxn ang="0">
                  <a:pos x="107" y="20"/>
                </a:cxn>
                <a:cxn ang="0">
                  <a:pos x="107" y="5"/>
                </a:cxn>
                <a:cxn ang="0">
                  <a:pos x="0" y="0"/>
                </a:cxn>
              </a:cxnLst>
              <a:rect l="0" t="0" r="r" b="b"/>
              <a:pathLst>
                <a:path w="107" h="20">
                  <a:moveTo>
                    <a:pt x="0" y="0"/>
                  </a:moveTo>
                  <a:lnTo>
                    <a:pt x="0" y="15"/>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90" name="Freeform 30"/>
            <p:cNvSpPr>
              <a:spLocks/>
            </p:cNvSpPr>
            <p:nvPr/>
          </p:nvSpPr>
          <p:spPr bwMode="auto">
            <a:xfrm>
              <a:off x="2835" y="1841"/>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91" name="Freeform 31"/>
            <p:cNvSpPr>
              <a:spLocks/>
            </p:cNvSpPr>
            <p:nvPr/>
          </p:nvSpPr>
          <p:spPr bwMode="auto">
            <a:xfrm>
              <a:off x="2918" y="1845"/>
              <a:ext cx="54" cy="10"/>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6592" name="Freeform 32"/>
            <p:cNvSpPr>
              <a:spLocks/>
            </p:cNvSpPr>
            <p:nvPr/>
          </p:nvSpPr>
          <p:spPr bwMode="auto">
            <a:xfrm>
              <a:off x="3003" y="1849"/>
              <a:ext cx="53"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93" name="Freeform 33"/>
            <p:cNvSpPr>
              <a:spLocks/>
            </p:cNvSpPr>
            <p:nvPr/>
          </p:nvSpPr>
          <p:spPr bwMode="auto">
            <a:xfrm>
              <a:off x="3087" y="1853"/>
              <a:ext cx="54" cy="10"/>
            </a:xfrm>
            <a:custGeom>
              <a:avLst/>
              <a:gdLst/>
              <a:ahLst/>
              <a:cxnLst>
                <a:cxn ang="0">
                  <a:pos x="0" y="0"/>
                </a:cxn>
                <a:cxn ang="0">
                  <a:pos x="0" y="15"/>
                </a:cxn>
                <a:cxn ang="0">
                  <a:pos x="107" y="20"/>
                </a:cxn>
                <a:cxn ang="0">
                  <a:pos x="107" y="5"/>
                </a:cxn>
                <a:cxn ang="0">
                  <a:pos x="0" y="0"/>
                </a:cxn>
              </a:cxnLst>
              <a:rect l="0" t="0" r="r" b="b"/>
              <a:pathLst>
                <a:path w="107" h="20">
                  <a:moveTo>
                    <a:pt x="0" y="0"/>
                  </a:moveTo>
                  <a:lnTo>
                    <a:pt x="0" y="15"/>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94" name="Freeform 34"/>
            <p:cNvSpPr>
              <a:spLocks/>
            </p:cNvSpPr>
            <p:nvPr/>
          </p:nvSpPr>
          <p:spPr bwMode="auto">
            <a:xfrm>
              <a:off x="3171" y="1858"/>
              <a:ext cx="54" cy="9"/>
            </a:xfrm>
            <a:custGeom>
              <a:avLst/>
              <a:gdLst/>
              <a:ahLst/>
              <a:cxnLst>
                <a:cxn ang="0">
                  <a:pos x="0" y="0"/>
                </a:cxn>
                <a:cxn ang="0">
                  <a:pos x="0" y="15"/>
                </a:cxn>
                <a:cxn ang="0">
                  <a:pos x="108" y="19"/>
                </a:cxn>
                <a:cxn ang="0">
                  <a:pos x="108" y="4"/>
                </a:cxn>
                <a:cxn ang="0">
                  <a:pos x="0" y="0"/>
                </a:cxn>
              </a:cxnLst>
              <a:rect l="0" t="0" r="r" b="b"/>
              <a:pathLst>
                <a:path w="108" h="19">
                  <a:moveTo>
                    <a:pt x="0" y="0"/>
                  </a:moveTo>
                  <a:lnTo>
                    <a:pt x="0" y="15"/>
                  </a:lnTo>
                  <a:lnTo>
                    <a:pt x="108" y="19"/>
                  </a:lnTo>
                  <a:lnTo>
                    <a:pt x="108" y="4"/>
                  </a:lnTo>
                  <a:lnTo>
                    <a:pt x="0" y="0"/>
                  </a:lnTo>
                  <a:close/>
                </a:path>
              </a:pathLst>
            </a:custGeom>
            <a:grpFill/>
            <a:ln w="9525">
              <a:noFill/>
              <a:round/>
              <a:headEnd/>
              <a:tailEnd/>
            </a:ln>
          </p:spPr>
          <p:txBody>
            <a:bodyPr/>
            <a:lstStyle/>
            <a:p>
              <a:endParaRPr lang="da-DK">
                <a:solidFill>
                  <a:srgbClr val="FFFFFF"/>
                </a:solidFill>
              </a:endParaRPr>
            </a:p>
          </p:txBody>
        </p:sp>
        <p:sp>
          <p:nvSpPr>
            <p:cNvPr id="66595" name="Freeform 35"/>
            <p:cNvSpPr>
              <a:spLocks/>
            </p:cNvSpPr>
            <p:nvPr/>
          </p:nvSpPr>
          <p:spPr bwMode="auto">
            <a:xfrm>
              <a:off x="3256" y="1861"/>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96" name="Freeform 36"/>
            <p:cNvSpPr>
              <a:spLocks/>
            </p:cNvSpPr>
            <p:nvPr/>
          </p:nvSpPr>
          <p:spPr bwMode="auto">
            <a:xfrm>
              <a:off x="3340" y="1865"/>
              <a:ext cx="54" cy="10"/>
            </a:xfrm>
            <a:custGeom>
              <a:avLst/>
              <a:gdLst/>
              <a:ahLst/>
              <a:cxnLst>
                <a:cxn ang="0">
                  <a:pos x="0" y="0"/>
                </a:cxn>
                <a:cxn ang="0">
                  <a:pos x="0" y="15"/>
                </a:cxn>
                <a:cxn ang="0">
                  <a:pos x="107" y="20"/>
                </a:cxn>
                <a:cxn ang="0">
                  <a:pos x="107" y="5"/>
                </a:cxn>
                <a:cxn ang="0">
                  <a:pos x="0" y="0"/>
                </a:cxn>
              </a:cxnLst>
              <a:rect l="0" t="0" r="r" b="b"/>
              <a:pathLst>
                <a:path w="107" h="20">
                  <a:moveTo>
                    <a:pt x="0" y="0"/>
                  </a:moveTo>
                  <a:lnTo>
                    <a:pt x="0" y="15"/>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597" name="Freeform 37"/>
            <p:cNvSpPr>
              <a:spLocks/>
            </p:cNvSpPr>
            <p:nvPr/>
          </p:nvSpPr>
          <p:spPr bwMode="auto">
            <a:xfrm>
              <a:off x="3424" y="1870"/>
              <a:ext cx="54" cy="10"/>
            </a:xfrm>
            <a:custGeom>
              <a:avLst/>
              <a:gdLst/>
              <a:ahLst/>
              <a:cxnLst>
                <a:cxn ang="0">
                  <a:pos x="0" y="0"/>
                </a:cxn>
                <a:cxn ang="0">
                  <a:pos x="0" y="15"/>
                </a:cxn>
                <a:cxn ang="0">
                  <a:pos x="108" y="20"/>
                </a:cxn>
                <a:cxn ang="0">
                  <a:pos x="108" y="6"/>
                </a:cxn>
                <a:cxn ang="0">
                  <a:pos x="0" y="0"/>
                </a:cxn>
              </a:cxnLst>
              <a:rect l="0" t="0" r="r" b="b"/>
              <a:pathLst>
                <a:path w="108" h="20">
                  <a:moveTo>
                    <a:pt x="0" y="0"/>
                  </a:moveTo>
                  <a:lnTo>
                    <a:pt x="0" y="15"/>
                  </a:lnTo>
                  <a:lnTo>
                    <a:pt x="108" y="20"/>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6598" name="Freeform 38"/>
            <p:cNvSpPr>
              <a:spLocks/>
            </p:cNvSpPr>
            <p:nvPr/>
          </p:nvSpPr>
          <p:spPr bwMode="auto">
            <a:xfrm>
              <a:off x="3509" y="1873"/>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599" name="Freeform 39"/>
            <p:cNvSpPr>
              <a:spLocks/>
            </p:cNvSpPr>
            <p:nvPr/>
          </p:nvSpPr>
          <p:spPr bwMode="auto">
            <a:xfrm>
              <a:off x="3593" y="1878"/>
              <a:ext cx="54" cy="9"/>
            </a:xfrm>
            <a:custGeom>
              <a:avLst/>
              <a:gdLst/>
              <a:ahLst/>
              <a:cxnLst>
                <a:cxn ang="0">
                  <a:pos x="0" y="0"/>
                </a:cxn>
                <a:cxn ang="0">
                  <a:pos x="0" y="14"/>
                </a:cxn>
                <a:cxn ang="0">
                  <a:pos x="107" y="18"/>
                </a:cxn>
                <a:cxn ang="0">
                  <a:pos x="107" y="3"/>
                </a:cxn>
                <a:cxn ang="0">
                  <a:pos x="0" y="0"/>
                </a:cxn>
              </a:cxnLst>
              <a:rect l="0" t="0" r="r" b="b"/>
              <a:pathLst>
                <a:path w="107" h="18">
                  <a:moveTo>
                    <a:pt x="0" y="0"/>
                  </a:moveTo>
                  <a:lnTo>
                    <a:pt x="0" y="14"/>
                  </a:lnTo>
                  <a:lnTo>
                    <a:pt x="107" y="18"/>
                  </a:lnTo>
                  <a:lnTo>
                    <a:pt x="107" y="3"/>
                  </a:lnTo>
                  <a:lnTo>
                    <a:pt x="0" y="0"/>
                  </a:lnTo>
                  <a:close/>
                </a:path>
              </a:pathLst>
            </a:custGeom>
            <a:grpFill/>
            <a:ln w="9525">
              <a:noFill/>
              <a:round/>
              <a:headEnd/>
              <a:tailEnd/>
            </a:ln>
          </p:spPr>
          <p:txBody>
            <a:bodyPr/>
            <a:lstStyle/>
            <a:p>
              <a:endParaRPr lang="da-DK">
                <a:solidFill>
                  <a:srgbClr val="FFFFFF"/>
                </a:solidFill>
              </a:endParaRPr>
            </a:p>
          </p:txBody>
        </p:sp>
        <p:sp>
          <p:nvSpPr>
            <p:cNvPr id="66600" name="Freeform 40"/>
            <p:cNvSpPr>
              <a:spLocks/>
            </p:cNvSpPr>
            <p:nvPr/>
          </p:nvSpPr>
          <p:spPr bwMode="auto">
            <a:xfrm>
              <a:off x="3677" y="1881"/>
              <a:ext cx="54" cy="11"/>
            </a:xfrm>
            <a:custGeom>
              <a:avLst/>
              <a:gdLst/>
              <a:ahLst/>
              <a:cxnLst>
                <a:cxn ang="0">
                  <a:pos x="0" y="0"/>
                </a:cxn>
                <a:cxn ang="0">
                  <a:pos x="0" y="15"/>
                </a:cxn>
                <a:cxn ang="0">
                  <a:pos x="108" y="20"/>
                </a:cxn>
                <a:cxn ang="0">
                  <a:pos x="108" y="5"/>
                </a:cxn>
                <a:cxn ang="0">
                  <a:pos x="0" y="0"/>
                </a:cxn>
              </a:cxnLst>
              <a:rect l="0" t="0" r="r" b="b"/>
              <a:pathLst>
                <a:path w="108" h="20">
                  <a:moveTo>
                    <a:pt x="0" y="0"/>
                  </a:moveTo>
                  <a:lnTo>
                    <a:pt x="0" y="15"/>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6601" name="Freeform 41"/>
            <p:cNvSpPr>
              <a:spLocks/>
            </p:cNvSpPr>
            <p:nvPr/>
          </p:nvSpPr>
          <p:spPr bwMode="auto">
            <a:xfrm>
              <a:off x="3761" y="1885"/>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602" name="Freeform 42"/>
            <p:cNvSpPr>
              <a:spLocks/>
            </p:cNvSpPr>
            <p:nvPr/>
          </p:nvSpPr>
          <p:spPr bwMode="auto">
            <a:xfrm>
              <a:off x="3846" y="1890"/>
              <a:ext cx="53" cy="10"/>
            </a:xfrm>
            <a:custGeom>
              <a:avLst/>
              <a:gdLst/>
              <a:ahLst/>
              <a:cxnLst>
                <a:cxn ang="0">
                  <a:pos x="0" y="0"/>
                </a:cxn>
                <a:cxn ang="0">
                  <a:pos x="0" y="15"/>
                </a:cxn>
                <a:cxn ang="0">
                  <a:pos x="107" y="21"/>
                </a:cxn>
                <a:cxn ang="0">
                  <a:pos x="107" y="6"/>
                </a:cxn>
                <a:cxn ang="0">
                  <a:pos x="0" y="0"/>
                </a:cxn>
              </a:cxnLst>
              <a:rect l="0" t="0" r="r" b="b"/>
              <a:pathLst>
                <a:path w="107" h="21">
                  <a:moveTo>
                    <a:pt x="0" y="0"/>
                  </a:moveTo>
                  <a:lnTo>
                    <a:pt x="0" y="15"/>
                  </a:lnTo>
                  <a:lnTo>
                    <a:pt x="107" y="21"/>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603" name="Freeform 43"/>
            <p:cNvSpPr>
              <a:spLocks/>
            </p:cNvSpPr>
            <p:nvPr/>
          </p:nvSpPr>
          <p:spPr bwMode="auto">
            <a:xfrm>
              <a:off x="3930" y="1893"/>
              <a:ext cx="54" cy="10"/>
            </a:xfrm>
            <a:custGeom>
              <a:avLst/>
              <a:gdLst/>
              <a:ahLst/>
              <a:cxnLst>
                <a:cxn ang="0">
                  <a:pos x="0" y="0"/>
                </a:cxn>
                <a:cxn ang="0">
                  <a:pos x="0" y="14"/>
                </a:cxn>
                <a:cxn ang="0">
                  <a:pos x="108" y="20"/>
                </a:cxn>
                <a:cxn ang="0">
                  <a:pos x="108" y="5"/>
                </a:cxn>
                <a:cxn ang="0">
                  <a:pos x="0" y="0"/>
                </a:cxn>
              </a:cxnLst>
              <a:rect l="0" t="0" r="r" b="b"/>
              <a:pathLst>
                <a:path w="108" h="20">
                  <a:moveTo>
                    <a:pt x="0" y="0"/>
                  </a:moveTo>
                  <a:lnTo>
                    <a:pt x="0" y="14"/>
                  </a:lnTo>
                  <a:lnTo>
                    <a:pt x="108" y="20"/>
                  </a:lnTo>
                  <a:lnTo>
                    <a:pt x="108" y="5"/>
                  </a:lnTo>
                  <a:lnTo>
                    <a:pt x="0" y="0"/>
                  </a:lnTo>
                  <a:close/>
                </a:path>
              </a:pathLst>
            </a:custGeom>
            <a:grpFill/>
            <a:ln w="9525">
              <a:noFill/>
              <a:round/>
              <a:headEnd/>
              <a:tailEnd/>
            </a:ln>
          </p:spPr>
          <p:txBody>
            <a:bodyPr/>
            <a:lstStyle/>
            <a:p>
              <a:endParaRPr lang="da-DK">
                <a:solidFill>
                  <a:srgbClr val="FFFFFF"/>
                </a:solidFill>
              </a:endParaRPr>
            </a:p>
          </p:txBody>
        </p:sp>
        <p:sp>
          <p:nvSpPr>
            <p:cNvPr id="66604" name="Freeform 44"/>
            <p:cNvSpPr>
              <a:spLocks/>
            </p:cNvSpPr>
            <p:nvPr/>
          </p:nvSpPr>
          <p:spPr bwMode="auto">
            <a:xfrm>
              <a:off x="4014" y="1898"/>
              <a:ext cx="53" cy="10"/>
            </a:xfrm>
            <a:custGeom>
              <a:avLst/>
              <a:gdLst/>
              <a:ahLst/>
              <a:cxnLst>
                <a:cxn ang="0">
                  <a:pos x="0" y="0"/>
                </a:cxn>
                <a:cxn ang="0">
                  <a:pos x="0" y="15"/>
                </a:cxn>
                <a:cxn ang="0">
                  <a:pos x="105" y="20"/>
                </a:cxn>
                <a:cxn ang="0">
                  <a:pos x="105" y="5"/>
                </a:cxn>
                <a:cxn ang="0">
                  <a:pos x="0" y="0"/>
                </a:cxn>
              </a:cxnLst>
              <a:rect l="0" t="0" r="r" b="b"/>
              <a:pathLst>
                <a:path w="105" h="20">
                  <a:moveTo>
                    <a:pt x="0" y="0"/>
                  </a:moveTo>
                  <a:lnTo>
                    <a:pt x="0" y="15"/>
                  </a:lnTo>
                  <a:lnTo>
                    <a:pt x="105" y="20"/>
                  </a:lnTo>
                  <a:lnTo>
                    <a:pt x="105" y="5"/>
                  </a:lnTo>
                  <a:lnTo>
                    <a:pt x="0" y="0"/>
                  </a:lnTo>
                  <a:close/>
                </a:path>
              </a:pathLst>
            </a:custGeom>
            <a:grpFill/>
            <a:ln w="9525">
              <a:noFill/>
              <a:round/>
              <a:headEnd/>
              <a:tailEnd/>
            </a:ln>
          </p:spPr>
          <p:txBody>
            <a:bodyPr/>
            <a:lstStyle/>
            <a:p>
              <a:endParaRPr lang="da-DK">
                <a:solidFill>
                  <a:srgbClr val="FFFFFF"/>
                </a:solidFill>
              </a:endParaRPr>
            </a:p>
          </p:txBody>
        </p:sp>
        <p:sp>
          <p:nvSpPr>
            <p:cNvPr id="66605" name="Freeform 45"/>
            <p:cNvSpPr>
              <a:spLocks/>
            </p:cNvSpPr>
            <p:nvPr/>
          </p:nvSpPr>
          <p:spPr bwMode="auto">
            <a:xfrm>
              <a:off x="4098" y="1902"/>
              <a:ext cx="54"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606" name="Freeform 46"/>
            <p:cNvSpPr>
              <a:spLocks/>
            </p:cNvSpPr>
            <p:nvPr/>
          </p:nvSpPr>
          <p:spPr bwMode="auto">
            <a:xfrm>
              <a:off x="4182" y="1906"/>
              <a:ext cx="54" cy="9"/>
            </a:xfrm>
            <a:custGeom>
              <a:avLst/>
              <a:gdLst/>
              <a:ahLst/>
              <a:cxnLst>
                <a:cxn ang="0">
                  <a:pos x="0" y="0"/>
                </a:cxn>
                <a:cxn ang="0">
                  <a:pos x="0" y="15"/>
                </a:cxn>
                <a:cxn ang="0">
                  <a:pos x="108" y="19"/>
                </a:cxn>
                <a:cxn ang="0">
                  <a:pos x="108" y="4"/>
                </a:cxn>
                <a:cxn ang="0">
                  <a:pos x="0" y="0"/>
                </a:cxn>
              </a:cxnLst>
              <a:rect l="0" t="0" r="r" b="b"/>
              <a:pathLst>
                <a:path w="108" h="19">
                  <a:moveTo>
                    <a:pt x="0" y="0"/>
                  </a:moveTo>
                  <a:lnTo>
                    <a:pt x="0" y="15"/>
                  </a:lnTo>
                  <a:lnTo>
                    <a:pt x="108" y="19"/>
                  </a:lnTo>
                  <a:lnTo>
                    <a:pt x="108" y="4"/>
                  </a:lnTo>
                  <a:lnTo>
                    <a:pt x="0" y="0"/>
                  </a:lnTo>
                  <a:close/>
                </a:path>
              </a:pathLst>
            </a:custGeom>
            <a:grpFill/>
            <a:ln w="9525">
              <a:noFill/>
              <a:round/>
              <a:headEnd/>
              <a:tailEnd/>
            </a:ln>
          </p:spPr>
          <p:txBody>
            <a:bodyPr/>
            <a:lstStyle/>
            <a:p>
              <a:endParaRPr lang="da-DK">
                <a:solidFill>
                  <a:srgbClr val="FFFFFF"/>
                </a:solidFill>
              </a:endParaRPr>
            </a:p>
          </p:txBody>
        </p:sp>
        <p:sp>
          <p:nvSpPr>
            <p:cNvPr id="66607" name="Freeform 47"/>
            <p:cNvSpPr>
              <a:spLocks/>
            </p:cNvSpPr>
            <p:nvPr/>
          </p:nvSpPr>
          <p:spPr bwMode="auto">
            <a:xfrm>
              <a:off x="4266" y="1910"/>
              <a:ext cx="54" cy="10"/>
            </a:xfrm>
            <a:custGeom>
              <a:avLst/>
              <a:gdLst/>
              <a:ahLst/>
              <a:cxnLst>
                <a:cxn ang="0">
                  <a:pos x="0" y="0"/>
                </a:cxn>
                <a:cxn ang="0">
                  <a:pos x="0" y="15"/>
                </a:cxn>
                <a:cxn ang="0">
                  <a:pos x="107" y="20"/>
                </a:cxn>
                <a:cxn ang="0">
                  <a:pos x="107" y="5"/>
                </a:cxn>
                <a:cxn ang="0">
                  <a:pos x="0" y="0"/>
                </a:cxn>
              </a:cxnLst>
              <a:rect l="0" t="0" r="r" b="b"/>
              <a:pathLst>
                <a:path w="107" h="20">
                  <a:moveTo>
                    <a:pt x="0" y="0"/>
                  </a:moveTo>
                  <a:lnTo>
                    <a:pt x="0" y="15"/>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608" name="Freeform 48"/>
            <p:cNvSpPr>
              <a:spLocks/>
            </p:cNvSpPr>
            <p:nvPr/>
          </p:nvSpPr>
          <p:spPr bwMode="auto">
            <a:xfrm>
              <a:off x="4351" y="1914"/>
              <a:ext cx="53" cy="10"/>
            </a:xfrm>
            <a:custGeom>
              <a:avLst/>
              <a:gdLst/>
              <a:ahLst/>
              <a:cxnLst>
                <a:cxn ang="0">
                  <a:pos x="0" y="0"/>
                </a:cxn>
                <a:cxn ang="0">
                  <a:pos x="0" y="15"/>
                </a:cxn>
                <a:cxn ang="0">
                  <a:pos x="107" y="20"/>
                </a:cxn>
                <a:cxn ang="0">
                  <a:pos x="107" y="6"/>
                </a:cxn>
                <a:cxn ang="0">
                  <a:pos x="0" y="0"/>
                </a:cxn>
              </a:cxnLst>
              <a:rect l="0" t="0" r="r" b="b"/>
              <a:pathLst>
                <a:path w="107" h="20">
                  <a:moveTo>
                    <a:pt x="0" y="0"/>
                  </a:moveTo>
                  <a:lnTo>
                    <a:pt x="0" y="15"/>
                  </a:lnTo>
                  <a:lnTo>
                    <a:pt x="107" y="20"/>
                  </a:lnTo>
                  <a:lnTo>
                    <a:pt x="107" y="6"/>
                  </a:lnTo>
                  <a:lnTo>
                    <a:pt x="0" y="0"/>
                  </a:lnTo>
                  <a:close/>
                </a:path>
              </a:pathLst>
            </a:custGeom>
            <a:grpFill/>
            <a:ln w="9525">
              <a:noFill/>
              <a:round/>
              <a:headEnd/>
              <a:tailEnd/>
            </a:ln>
          </p:spPr>
          <p:txBody>
            <a:bodyPr/>
            <a:lstStyle/>
            <a:p>
              <a:endParaRPr lang="da-DK">
                <a:solidFill>
                  <a:srgbClr val="FFFFFF"/>
                </a:solidFill>
              </a:endParaRPr>
            </a:p>
          </p:txBody>
        </p:sp>
        <p:sp>
          <p:nvSpPr>
            <p:cNvPr id="66609" name="Freeform 49"/>
            <p:cNvSpPr>
              <a:spLocks/>
            </p:cNvSpPr>
            <p:nvPr/>
          </p:nvSpPr>
          <p:spPr bwMode="auto">
            <a:xfrm>
              <a:off x="4435" y="1918"/>
              <a:ext cx="54" cy="10"/>
            </a:xfrm>
            <a:custGeom>
              <a:avLst/>
              <a:gdLst/>
              <a:ahLst/>
              <a:cxnLst>
                <a:cxn ang="0">
                  <a:pos x="0" y="0"/>
                </a:cxn>
                <a:cxn ang="0">
                  <a:pos x="0" y="15"/>
                </a:cxn>
                <a:cxn ang="0">
                  <a:pos x="108" y="21"/>
                </a:cxn>
                <a:cxn ang="0">
                  <a:pos x="108" y="6"/>
                </a:cxn>
                <a:cxn ang="0">
                  <a:pos x="0" y="0"/>
                </a:cxn>
              </a:cxnLst>
              <a:rect l="0" t="0" r="r" b="b"/>
              <a:pathLst>
                <a:path w="108" h="21">
                  <a:moveTo>
                    <a:pt x="0" y="0"/>
                  </a:moveTo>
                  <a:lnTo>
                    <a:pt x="0" y="15"/>
                  </a:lnTo>
                  <a:lnTo>
                    <a:pt x="108" y="21"/>
                  </a:lnTo>
                  <a:lnTo>
                    <a:pt x="108" y="6"/>
                  </a:lnTo>
                  <a:lnTo>
                    <a:pt x="0" y="0"/>
                  </a:lnTo>
                  <a:close/>
                </a:path>
              </a:pathLst>
            </a:custGeom>
            <a:grpFill/>
            <a:ln w="9525">
              <a:noFill/>
              <a:round/>
              <a:headEnd/>
              <a:tailEnd/>
            </a:ln>
          </p:spPr>
          <p:txBody>
            <a:bodyPr/>
            <a:lstStyle/>
            <a:p>
              <a:endParaRPr lang="da-DK">
                <a:solidFill>
                  <a:srgbClr val="FFFFFF"/>
                </a:solidFill>
              </a:endParaRPr>
            </a:p>
          </p:txBody>
        </p:sp>
        <p:sp>
          <p:nvSpPr>
            <p:cNvPr id="66610" name="Freeform 50"/>
            <p:cNvSpPr>
              <a:spLocks/>
            </p:cNvSpPr>
            <p:nvPr/>
          </p:nvSpPr>
          <p:spPr bwMode="auto">
            <a:xfrm>
              <a:off x="4519" y="1922"/>
              <a:ext cx="54" cy="10"/>
            </a:xfrm>
            <a:custGeom>
              <a:avLst/>
              <a:gdLst/>
              <a:ahLst/>
              <a:cxnLst>
                <a:cxn ang="0">
                  <a:pos x="0" y="0"/>
                </a:cxn>
                <a:cxn ang="0">
                  <a:pos x="0" y="14"/>
                </a:cxn>
                <a:cxn ang="0">
                  <a:pos x="107" y="20"/>
                </a:cxn>
                <a:cxn ang="0">
                  <a:pos x="107" y="5"/>
                </a:cxn>
                <a:cxn ang="0">
                  <a:pos x="0" y="0"/>
                </a:cxn>
              </a:cxnLst>
              <a:rect l="0" t="0" r="r" b="b"/>
              <a:pathLst>
                <a:path w="107" h="20">
                  <a:moveTo>
                    <a:pt x="0" y="0"/>
                  </a:moveTo>
                  <a:lnTo>
                    <a:pt x="0" y="14"/>
                  </a:lnTo>
                  <a:lnTo>
                    <a:pt x="107" y="20"/>
                  </a:lnTo>
                  <a:lnTo>
                    <a:pt x="107" y="5"/>
                  </a:lnTo>
                  <a:lnTo>
                    <a:pt x="0" y="0"/>
                  </a:lnTo>
                  <a:close/>
                </a:path>
              </a:pathLst>
            </a:custGeom>
            <a:grpFill/>
            <a:ln w="9525">
              <a:noFill/>
              <a:round/>
              <a:headEnd/>
              <a:tailEnd/>
            </a:ln>
          </p:spPr>
          <p:txBody>
            <a:bodyPr/>
            <a:lstStyle/>
            <a:p>
              <a:endParaRPr lang="da-DK">
                <a:solidFill>
                  <a:srgbClr val="FFFFFF"/>
                </a:solidFill>
              </a:endParaRPr>
            </a:p>
          </p:txBody>
        </p:sp>
        <p:sp>
          <p:nvSpPr>
            <p:cNvPr id="66611" name="Line 51"/>
            <p:cNvSpPr>
              <a:spLocks noChangeShapeType="1"/>
            </p:cNvSpPr>
            <p:nvPr/>
          </p:nvSpPr>
          <p:spPr bwMode="auto">
            <a:xfrm>
              <a:off x="2345" y="2846"/>
              <a:ext cx="881" cy="86"/>
            </a:xfrm>
            <a:prstGeom prst="line">
              <a:avLst/>
            </a:prstGeom>
            <a:grpFill/>
            <a:ln w="12700">
              <a:solidFill>
                <a:schemeClr val="tx1"/>
              </a:solidFill>
              <a:round/>
              <a:headEnd/>
              <a:tailEnd/>
            </a:ln>
          </p:spPr>
          <p:txBody>
            <a:bodyPr/>
            <a:lstStyle/>
            <a:p>
              <a:endParaRPr lang="da-DK">
                <a:solidFill>
                  <a:srgbClr val="FFFFFF"/>
                </a:solidFill>
              </a:endParaRPr>
            </a:p>
          </p:txBody>
        </p:sp>
        <p:sp>
          <p:nvSpPr>
            <p:cNvPr id="66612" name="Freeform 52"/>
            <p:cNvSpPr>
              <a:spLocks/>
            </p:cNvSpPr>
            <p:nvPr/>
          </p:nvSpPr>
          <p:spPr bwMode="auto">
            <a:xfrm>
              <a:off x="3203" y="2900"/>
              <a:ext cx="82" cy="60"/>
            </a:xfrm>
            <a:custGeom>
              <a:avLst/>
              <a:gdLst/>
              <a:ahLst/>
              <a:cxnLst>
                <a:cxn ang="0">
                  <a:pos x="13" y="0"/>
                </a:cxn>
                <a:cxn ang="0">
                  <a:pos x="0" y="122"/>
                </a:cxn>
                <a:cxn ang="0">
                  <a:pos x="165" y="76"/>
                </a:cxn>
                <a:cxn ang="0">
                  <a:pos x="13" y="0"/>
                </a:cxn>
              </a:cxnLst>
              <a:rect l="0" t="0" r="r" b="b"/>
              <a:pathLst>
                <a:path w="165" h="122">
                  <a:moveTo>
                    <a:pt x="13" y="0"/>
                  </a:moveTo>
                  <a:lnTo>
                    <a:pt x="0" y="122"/>
                  </a:lnTo>
                  <a:lnTo>
                    <a:pt x="165" y="76"/>
                  </a:lnTo>
                  <a:lnTo>
                    <a:pt x="13" y="0"/>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13" name="Freeform 53"/>
            <p:cNvSpPr>
              <a:spLocks/>
            </p:cNvSpPr>
            <p:nvPr/>
          </p:nvSpPr>
          <p:spPr bwMode="auto">
            <a:xfrm>
              <a:off x="2285" y="2817"/>
              <a:ext cx="83" cy="62"/>
            </a:xfrm>
            <a:custGeom>
              <a:avLst/>
              <a:gdLst/>
              <a:ahLst/>
              <a:cxnLst>
                <a:cxn ang="0">
                  <a:pos x="153" y="123"/>
                </a:cxn>
                <a:cxn ang="0">
                  <a:pos x="166" y="0"/>
                </a:cxn>
                <a:cxn ang="0">
                  <a:pos x="0" y="46"/>
                </a:cxn>
                <a:cxn ang="0">
                  <a:pos x="153" y="123"/>
                </a:cxn>
              </a:cxnLst>
              <a:rect l="0" t="0" r="r" b="b"/>
              <a:pathLst>
                <a:path w="166" h="123">
                  <a:moveTo>
                    <a:pt x="153" y="123"/>
                  </a:moveTo>
                  <a:lnTo>
                    <a:pt x="166" y="0"/>
                  </a:lnTo>
                  <a:lnTo>
                    <a:pt x="0" y="46"/>
                  </a:lnTo>
                  <a:lnTo>
                    <a:pt x="153" y="123"/>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14" name="Rectangle 54"/>
            <p:cNvSpPr>
              <a:spLocks noChangeArrowheads="1"/>
            </p:cNvSpPr>
            <p:nvPr/>
          </p:nvSpPr>
          <p:spPr bwMode="auto">
            <a:xfrm>
              <a:off x="2691" y="2743"/>
              <a:ext cx="119" cy="136"/>
            </a:xfrm>
            <a:prstGeom prst="rect">
              <a:avLst/>
            </a:prstGeom>
            <a:grpFill/>
            <a:ln w="9525">
              <a:noFill/>
              <a:miter lim="800000"/>
              <a:headEnd/>
              <a:tailEnd/>
            </a:ln>
          </p:spPr>
          <p:txBody>
            <a:bodyPr wrap="none" lIns="0" tIns="0" rIns="0" bIns="0">
              <a:spAutoFit/>
            </a:bodyPr>
            <a:lstStyle/>
            <a:p>
              <a:r>
                <a:rPr lang="en-US" sz="1400" b="1" dirty="0">
                  <a:solidFill>
                    <a:schemeClr val="tx1"/>
                  </a:solidFill>
                  <a:latin typeface="Times New Roman" pitchFamily="18" charset="0"/>
                </a:rPr>
                <a:t>dx</a:t>
              </a:r>
              <a:endParaRPr lang="en-US" sz="1400" dirty="0">
                <a:solidFill>
                  <a:schemeClr val="tx1"/>
                </a:solidFill>
                <a:latin typeface="Arial" charset="0"/>
              </a:endParaRPr>
            </a:p>
          </p:txBody>
        </p:sp>
        <p:sp>
          <p:nvSpPr>
            <p:cNvPr id="66615" name="Freeform 55"/>
            <p:cNvSpPr>
              <a:spLocks/>
            </p:cNvSpPr>
            <p:nvPr/>
          </p:nvSpPr>
          <p:spPr bwMode="auto">
            <a:xfrm>
              <a:off x="2779" y="1647"/>
              <a:ext cx="117" cy="90"/>
            </a:xfrm>
            <a:custGeom>
              <a:avLst/>
              <a:gdLst/>
              <a:ahLst/>
              <a:cxnLst>
                <a:cxn ang="0">
                  <a:pos x="0" y="33"/>
                </a:cxn>
                <a:cxn ang="0">
                  <a:pos x="57" y="0"/>
                </a:cxn>
                <a:cxn ang="0">
                  <a:pos x="214" y="0"/>
                </a:cxn>
              </a:cxnLst>
              <a:rect l="0" t="0" r="r" b="b"/>
              <a:pathLst>
                <a:path w="214" h="33">
                  <a:moveTo>
                    <a:pt x="0" y="33"/>
                  </a:moveTo>
                  <a:lnTo>
                    <a:pt x="57" y="0"/>
                  </a:lnTo>
                  <a:lnTo>
                    <a:pt x="214" y="0"/>
                  </a:lnTo>
                </a:path>
              </a:pathLst>
            </a:custGeom>
            <a:grpFill/>
            <a:ln w="12700">
              <a:solidFill>
                <a:schemeClr val="tx1"/>
              </a:solidFill>
              <a:prstDash val="solid"/>
              <a:round/>
              <a:headEnd/>
              <a:tailEnd/>
            </a:ln>
          </p:spPr>
          <p:txBody>
            <a:bodyPr/>
            <a:lstStyle/>
            <a:p>
              <a:endParaRPr lang="da-DK">
                <a:solidFill>
                  <a:srgbClr val="FFFFFF"/>
                </a:solidFill>
              </a:endParaRPr>
            </a:p>
          </p:txBody>
        </p:sp>
        <p:sp>
          <p:nvSpPr>
            <p:cNvPr id="66616" name="Freeform 56"/>
            <p:cNvSpPr>
              <a:spLocks/>
            </p:cNvSpPr>
            <p:nvPr/>
          </p:nvSpPr>
          <p:spPr bwMode="auto">
            <a:xfrm rot="-2723309">
              <a:off x="2729" y="1700"/>
              <a:ext cx="85" cy="66"/>
            </a:xfrm>
            <a:custGeom>
              <a:avLst/>
              <a:gdLst/>
              <a:ahLst/>
              <a:cxnLst>
                <a:cxn ang="0">
                  <a:pos x="171" y="105"/>
                </a:cxn>
                <a:cxn ang="0">
                  <a:pos x="104" y="0"/>
                </a:cxn>
                <a:cxn ang="0">
                  <a:pos x="0" y="132"/>
                </a:cxn>
                <a:cxn ang="0">
                  <a:pos x="171" y="105"/>
                </a:cxn>
              </a:cxnLst>
              <a:rect l="0" t="0" r="r" b="b"/>
              <a:pathLst>
                <a:path w="171" h="132">
                  <a:moveTo>
                    <a:pt x="171" y="105"/>
                  </a:moveTo>
                  <a:lnTo>
                    <a:pt x="104" y="0"/>
                  </a:lnTo>
                  <a:lnTo>
                    <a:pt x="0" y="132"/>
                  </a:lnTo>
                  <a:lnTo>
                    <a:pt x="171" y="105"/>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17" name="Rectangle 57"/>
            <p:cNvSpPr>
              <a:spLocks noChangeArrowheads="1"/>
            </p:cNvSpPr>
            <p:nvPr/>
          </p:nvSpPr>
          <p:spPr bwMode="auto">
            <a:xfrm>
              <a:off x="2926" y="1582"/>
              <a:ext cx="203"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h (t)</a:t>
              </a:r>
              <a:endParaRPr lang="en-US" sz="1400" dirty="0">
                <a:solidFill>
                  <a:schemeClr val="accent6"/>
                </a:solidFill>
                <a:latin typeface="Arial" charset="0"/>
              </a:endParaRPr>
            </a:p>
          </p:txBody>
        </p:sp>
        <p:sp>
          <p:nvSpPr>
            <p:cNvPr id="66618" name="Freeform 58"/>
            <p:cNvSpPr>
              <a:spLocks/>
            </p:cNvSpPr>
            <p:nvPr/>
          </p:nvSpPr>
          <p:spPr bwMode="auto">
            <a:xfrm>
              <a:off x="1654" y="1753"/>
              <a:ext cx="677" cy="885"/>
            </a:xfrm>
            <a:custGeom>
              <a:avLst/>
              <a:gdLst/>
              <a:ahLst/>
              <a:cxnLst>
                <a:cxn ang="0">
                  <a:pos x="1390" y="0"/>
                </a:cxn>
                <a:cxn ang="0">
                  <a:pos x="0" y="1572"/>
                </a:cxn>
                <a:cxn ang="0">
                  <a:pos x="1246" y="1698"/>
                </a:cxn>
                <a:cxn ang="0">
                  <a:pos x="1390" y="0"/>
                </a:cxn>
              </a:cxnLst>
              <a:rect l="0" t="0" r="r" b="b"/>
              <a:pathLst>
                <a:path w="1390" h="1698">
                  <a:moveTo>
                    <a:pt x="1390" y="0"/>
                  </a:moveTo>
                  <a:lnTo>
                    <a:pt x="0" y="1572"/>
                  </a:lnTo>
                  <a:lnTo>
                    <a:pt x="1246" y="1698"/>
                  </a:lnTo>
                  <a:lnTo>
                    <a:pt x="1390" y="0"/>
                  </a:lnTo>
                  <a:close/>
                </a:path>
              </a:pathLst>
            </a:custGeom>
            <a:grpFill/>
            <a:ln w="6350">
              <a:solidFill>
                <a:schemeClr val="tx1"/>
              </a:solidFill>
              <a:prstDash val="solid"/>
              <a:round/>
              <a:headEnd/>
              <a:tailEnd/>
            </a:ln>
          </p:spPr>
          <p:txBody>
            <a:bodyPr/>
            <a:lstStyle/>
            <a:p>
              <a:endParaRPr lang="da-DK">
                <a:solidFill>
                  <a:srgbClr val="FFFFFF"/>
                </a:solidFill>
              </a:endParaRPr>
            </a:p>
          </p:txBody>
        </p:sp>
        <p:sp>
          <p:nvSpPr>
            <p:cNvPr id="66619" name="Line 59"/>
            <p:cNvSpPr>
              <a:spLocks noChangeShapeType="1"/>
            </p:cNvSpPr>
            <p:nvPr/>
          </p:nvSpPr>
          <p:spPr bwMode="auto">
            <a:xfrm>
              <a:off x="2154" y="2289"/>
              <a:ext cx="246" cy="24"/>
            </a:xfrm>
            <a:prstGeom prst="line">
              <a:avLst/>
            </a:prstGeom>
            <a:grpFill/>
            <a:ln w="25400">
              <a:solidFill>
                <a:schemeClr val="tx1"/>
              </a:solidFill>
              <a:round/>
              <a:headEnd/>
              <a:tailEnd/>
            </a:ln>
          </p:spPr>
          <p:txBody>
            <a:bodyPr/>
            <a:lstStyle/>
            <a:p>
              <a:endParaRPr lang="da-DK">
                <a:solidFill>
                  <a:srgbClr val="FFFFFF"/>
                </a:solidFill>
              </a:endParaRPr>
            </a:p>
          </p:txBody>
        </p:sp>
        <p:sp>
          <p:nvSpPr>
            <p:cNvPr id="66620" name="Freeform 60"/>
            <p:cNvSpPr>
              <a:spLocks/>
            </p:cNvSpPr>
            <p:nvPr/>
          </p:nvSpPr>
          <p:spPr bwMode="auto">
            <a:xfrm>
              <a:off x="2359" y="2263"/>
              <a:ext cx="148" cy="92"/>
            </a:xfrm>
            <a:custGeom>
              <a:avLst/>
              <a:gdLst/>
              <a:ahLst/>
              <a:cxnLst>
                <a:cxn ang="0">
                  <a:pos x="19" y="0"/>
                </a:cxn>
                <a:cxn ang="0">
                  <a:pos x="0" y="183"/>
                </a:cxn>
                <a:cxn ang="0">
                  <a:pos x="297" y="119"/>
                </a:cxn>
                <a:cxn ang="0">
                  <a:pos x="19" y="0"/>
                </a:cxn>
              </a:cxnLst>
              <a:rect l="0" t="0" r="r" b="b"/>
              <a:pathLst>
                <a:path w="297" h="183">
                  <a:moveTo>
                    <a:pt x="19" y="0"/>
                  </a:moveTo>
                  <a:lnTo>
                    <a:pt x="0" y="183"/>
                  </a:lnTo>
                  <a:lnTo>
                    <a:pt x="297" y="119"/>
                  </a:lnTo>
                  <a:lnTo>
                    <a:pt x="19" y="0"/>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21" name="Freeform 61"/>
            <p:cNvSpPr>
              <a:spLocks/>
            </p:cNvSpPr>
            <p:nvPr/>
          </p:nvSpPr>
          <p:spPr bwMode="auto">
            <a:xfrm>
              <a:off x="3303" y="1827"/>
              <a:ext cx="612" cy="964"/>
            </a:xfrm>
            <a:custGeom>
              <a:avLst/>
              <a:gdLst/>
              <a:ahLst/>
              <a:cxnLst>
                <a:cxn ang="0">
                  <a:pos x="167" y="0"/>
                </a:cxn>
                <a:cxn ang="0">
                  <a:pos x="0" y="1814"/>
                </a:cxn>
                <a:cxn ang="0">
                  <a:pos x="1223" y="1928"/>
                </a:cxn>
                <a:cxn ang="0">
                  <a:pos x="167" y="0"/>
                </a:cxn>
              </a:cxnLst>
              <a:rect l="0" t="0" r="r" b="b"/>
              <a:pathLst>
                <a:path w="1223" h="1928">
                  <a:moveTo>
                    <a:pt x="167" y="0"/>
                  </a:moveTo>
                  <a:lnTo>
                    <a:pt x="0" y="1814"/>
                  </a:lnTo>
                  <a:lnTo>
                    <a:pt x="1223" y="1928"/>
                  </a:lnTo>
                  <a:lnTo>
                    <a:pt x="167" y="0"/>
                  </a:lnTo>
                  <a:close/>
                </a:path>
              </a:pathLst>
            </a:custGeom>
            <a:grpFill/>
            <a:ln w="6350">
              <a:solidFill>
                <a:schemeClr val="tx1"/>
              </a:solidFill>
              <a:prstDash val="solid"/>
              <a:round/>
              <a:headEnd/>
              <a:tailEnd/>
            </a:ln>
          </p:spPr>
          <p:txBody>
            <a:bodyPr/>
            <a:lstStyle/>
            <a:p>
              <a:endParaRPr lang="da-DK">
                <a:solidFill>
                  <a:srgbClr val="FFFFFF"/>
                </a:solidFill>
              </a:endParaRPr>
            </a:p>
          </p:txBody>
        </p:sp>
        <p:sp>
          <p:nvSpPr>
            <p:cNvPr id="66622" name="Line 62"/>
            <p:cNvSpPr>
              <a:spLocks noChangeShapeType="1"/>
            </p:cNvSpPr>
            <p:nvPr/>
          </p:nvSpPr>
          <p:spPr bwMode="auto">
            <a:xfrm flipH="1" flipV="1">
              <a:off x="2680" y="2608"/>
              <a:ext cx="228" cy="24"/>
            </a:xfrm>
            <a:prstGeom prst="line">
              <a:avLst/>
            </a:prstGeom>
            <a:grpFill/>
            <a:ln w="25400">
              <a:solidFill>
                <a:schemeClr val="tx1"/>
              </a:solidFill>
              <a:round/>
              <a:headEnd/>
              <a:tailEnd/>
            </a:ln>
          </p:spPr>
          <p:txBody>
            <a:bodyPr/>
            <a:lstStyle/>
            <a:p>
              <a:endParaRPr lang="da-DK">
                <a:solidFill>
                  <a:srgbClr val="FFFFFF"/>
                </a:solidFill>
              </a:endParaRPr>
            </a:p>
          </p:txBody>
        </p:sp>
        <p:sp>
          <p:nvSpPr>
            <p:cNvPr id="66623" name="Freeform 63"/>
            <p:cNvSpPr>
              <a:spLocks/>
            </p:cNvSpPr>
            <p:nvPr/>
          </p:nvSpPr>
          <p:spPr bwMode="auto">
            <a:xfrm>
              <a:off x="2572" y="2566"/>
              <a:ext cx="149" cy="90"/>
            </a:xfrm>
            <a:custGeom>
              <a:avLst/>
              <a:gdLst/>
              <a:ahLst/>
              <a:cxnLst>
                <a:cxn ang="0">
                  <a:pos x="276" y="182"/>
                </a:cxn>
                <a:cxn ang="0">
                  <a:pos x="297" y="0"/>
                </a:cxn>
                <a:cxn ang="0">
                  <a:pos x="0" y="62"/>
                </a:cxn>
                <a:cxn ang="0">
                  <a:pos x="276" y="182"/>
                </a:cxn>
              </a:cxnLst>
              <a:rect l="0" t="0" r="r" b="b"/>
              <a:pathLst>
                <a:path w="297" h="182">
                  <a:moveTo>
                    <a:pt x="276" y="182"/>
                  </a:moveTo>
                  <a:lnTo>
                    <a:pt x="297" y="0"/>
                  </a:lnTo>
                  <a:lnTo>
                    <a:pt x="0" y="62"/>
                  </a:lnTo>
                  <a:lnTo>
                    <a:pt x="276" y="182"/>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24" name="Rectangle 64"/>
            <p:cNvSpPr>
              <a:spLocks noChangeArrowheads="1"/>
            </p:cNvSpPr>
            <p:nvPr/>
          </p:nvSpPr>
          <p:spPr bwMode="auto">
            <a:xfrm>
              <a:off x="2700" y="2436"/>
              <a:ext cx="69" cy="136"/>
            </a:xfrm>
            <a:prstGeom prst="rect">
              <a:avLst/>
            </a:prstGeom>
            <a:grpFill/>
            <a:ln w="9525">
              <a:noFill/>
              <a:miter lim="800000"/>
              <a:headEnd/>
              <a:tailEnd/>
            </a:ln>
          </p:spPr>
          <p:txBody>
            <a:bodyPr wrap="none" lIns="0" tIns="0" rIns="0" bIns="0">
              <a:spAutoFit/>
            </a:bodyPr>
            <a:lstStyle/>
            <a:p>
              <a:r>
                <a:rPr lang="en-US" sz="1400" b="1" dirty="0">
                  <a:solidFill>
                    <a:schemeClr val="tx1"/>
                  </a:solidFill>
                  <a:latin typeface="Times New Roman" pitchFamily="18" charset="0"/>
                </a:rPr>
                <a:t>F</a:t>
              </a:r>
              <a:endParaRPr lang="en-US" sz="1400" dirty="0">
                <a:solidFill>
                  <a:schemeClr val="tx1"/>
                </a:solidFill>
                <a:latin typeface="Arial" charset="0"/>
              </a:endParaRPr>
            </a:p>
          </p:txBody>
        </p:sp>
        <p:sp>
          <p:nvSpPr>
            <p:cNvPr id="66625" name="Line 65"/>
            <p:cNvSpPr>
              <a:spLocks noChangeShapeType="1"/>
            </p:cNvSpPr>
            <p:nvPr/>
          </p:nvSpPr>
          <p:spPr bwMode="auto">
            <a:xfrm flipH="1" flipV="1">
              <a:off x="3240" y="2394"/>
              <a:ext cx="188" cy="13"/>
            </a:xfrm>
            <a:prstGeom prst="line">
              <a:avLst/>
            </a:prstGeom>
            <a:grpFill/>
            <a:ln w="25400">
              <a:solidFill>
                <a:schemeClr val="tx1"/>
              </a:solidFill>
              <a:round/>
              <a:headEnd/>
              <a:tailEnd/>
            </a:ln>
          </p:spPr>
          <p:txBody>
            <a:bodyPr/>
            <a:lstStyle/>
            <a:p>
              <a:endParaRPr lang="da-DK">
                <a:solidFill>
                  <a:srgbClr val="FFFFFF"/>
                </a:solidFill>
              </a:endParaRPr>
            </a:p>
          </p:txBody>
        </p:sp>
        <p:sp>
          <p:nvSpPr>
            <p:cNvPr id="66626" name="Freeform 66"/>
            <p:cNvSpPr>
              <a:spLocks/>
            </p:cNvSpPr>
            <p:nvPr/>
          </p:nvSpPr>
          <p:spPr bwMode="auto">
            <a:xfrm>
              <a:off x="3116" y="2343"/>
              <a:ext cx="147" cy="91"/>
            </a:xfrm>
            <a:custGeom>
              <a:avLst/>
              <a:gdLst/>
              <a:ahLst/>
              <a:cxnLst>
                <a:cxn ang="0">
                  <a:pos x="280" y="184"/>
                </a:cxn>
                <a:cxn ang="0">
                  <a:pos x="293" y="0"/>
                </a:cxn>
                <a:cxn ang="0">
                  <a:pos x="0" y="70"/>
                </a:cxn>
                <a:cxn ang="0">
                  <a:pos x="280" y="184"/>
                </a:cxn>
              </a:cxnLst>
              <a:rect l="0" t="0" r="r" b="b"/>
              <a:pathLst>
                <a:path w="293" h="184">
                  <a:moveTo>
                    <a:pt x="280" y="184"/>
                  </a:moveTo>
                  <a:lnTo>
                    <a:pt x="293" y="0"/>
                  </a:lnTo>
                  <a:lnTo>
                    <a:pt x="0" y="70"/>
                  </a:lnTo>
                  <a:lnTo>
                    <a:pt x="280" y="184"/>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27" name="Rectangle 67"/>
            <p:cNvSpPr>
              <a:spLocks noChangeArrowheads="1"/>
            </p:cNvSpPr>
            <p:nvPr/>
          </p:nvSpPr>
          <p:spPr bwMode="auto">
            <a:xfrm>
              <a:off x="2364" y="2095"/>
              <a:ext cx="69" cy="136"/>
            </a:xfrm>
            <a:prstGeom prst="rect">
              <a:avLst/>
            </a:prstGeom>
            <a:grpFill/>
            <a:ln w="9525">
              <a:noFill/>
              <a:miter lim="800000"/>
              <a:headEnd/>
              <a:tailEnd/>
            </a:ln>
          </p:spPr>
          <p:txBody>
            <a:bodyPr wrap="none" lIns="0" tIns="0" rIns="0" bIns="0">
              <a:spAutoFit/>
            </a:bodyPr>
            <a:lstStyle/>
            <a:p>
              <a:r>
                <a:rPr lang="en-US" sz="1400" b="1" dirty="0">
                  <a:solidFill>
                    <a:schemeClr val="tx1"/>
                  </a:solidFill>
                  <a:latin typeface="Times New Roman" pitchFamily="18" charset="0"/>
                </a:rPr>
                <a:t>P</a:t>
              </a:r>
              <a:endParaRPr lang="en-US" sz="1400" dirty="0">
                <a:solidFill>
                  <a:schemeClr val="tx1"/>
                </a:solidFill>
                <a:latin typeface="Arial" charset="0"/>
              </a:endParaRPr>
            </a:p>
          </p:txBody>
        </p:sp>
        <p:sp>
          <p:nvSpPr>
            <p:cNvPr id="66628" name="Rectangle 68"/>
            <p:cNvSpPr>
              <a:spLocks noChangeArrowheads="1"/>
            </p:cNvSpPr>
            <p:nvPr/>
          </p:nvSpPr>
          <p:spPr bwMode="auto">
            <a:xfrm>
              <a:off x="2998" y="2162"/>
              <a:ext cx="315"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P + </a:t>
              </a:r>
              <a:r>
                <a:rPr lang="en-US" sz="1400" b="1" dirty="0" err="1">
                  <a:solidFill>
                    <a:schemeClr val="accent6"/>
                  </a:solidFill>
                  <a:latin typeface="Times New Roman" pitchFamily="18" charset="0"/>
                </a:rPr>
                <a:t>dP</a:t>
              </a:r>
              <a:endParaRPr lang="en-US" sz="1400" dirty="0">
                <a:solidFill>
                  <a:schemeClr val="accent6"/>
                </a:solidFill>
                <a:latin typeface="Arial" charset="0"/>
              </a:endParaRPr>
            </a:p>
          </p:txBody>
        </p:sp>
        <p:sp>
          <p:nvSpPr>
            <p:cNvPr id="66629" name="Freeform 69"/>
            <p:cNvSpPr>
              <a:spLocks/>
            </p:cNvSpPr>
            <p:nvPr/>
          </p:nvSpPr>
          <p:spPr bwMode="auto">
            <a:xfrm>
              <a:off x="4145" y="2582"/>
              <a:ext cx="15" cy="179"/>
            </a:xfrm>
            <a:custGeom>
              <a:avLst/>
              <a:gdLst/>
              <a:ahLst/>
              <a:cxnLst>
                <a:cxn ang="0">
                  <a:pos x="0" y="358"/>
                </a:cxn>
                <a:cxn ang="0">
                  <a:pos x="13" y="0"/>
                </a:cxn>
                <a:cxn ang="0">
                  <a:pos x="30" y="0"/>
                </a:cxn>
              </a:cxnLst>
              <a:rect l="0" t="0" r="r" b="b"/>
              <a:pathLst>
                <a:path w="30" h="358">
                  <a:moveTo>
                    <a:pt x="0" y="358"/>
                  </a:moveTo>
                  <a:lnTo>
                    <a:pt x="13" y="0"/>
                  </a:lnTo>
                  <a:lnTo>
                    <a:pt x="30" y="0"/>
                  </a:lnTo>
                </a:path>
              </a:pathLst>
            </a:custGeom>
            <a:grpFill/>
            <a:ln w="12700">
              <a:solidFill>
                <a:schemeClr val="tx1"/>
              </a:solidFill>
              <a:prstDash val="solid"/>
              <a:round/>
              <a:headEnd/>
              <a:tailEnd/>
            </a:ln>
          </p:spPr>
          <p:txBody>
            <a:bodyPr/>
            <a:lstStyle/>
            <a:p>
              <a:endParaRPr lang="da-DK">
                <a:solidFill>
                  <a:srgbClr val="FFFFFF"/>
                </a:solidFill>
              </a:endParaRPr>
            </a:p>
          </p:txBody>
        </p:sp>
        <p:sp>
          <p:nvSpPr>
            <p:cNvPr id="66630" name="Freeform 70"/>
            <p:cNvSpPr>
              <a:spLocks/>
            </p:cNvSpPr>
            <p:nvPr/>
          </p:nvSpPr>
          <p:spPr bwMode="auto">
            <a:xfrm>
              <a:off x="4113" y="2741"/>
              <a:ext cx="64" cy="77"/>
            </a:xfrm>
            <a:custGeom>
              <a:avLst/>
              <a:gdLst/>
              <a:ahLst/>
              <a:cxnLst>
                <a:cxn ang="0">
                  <a:pos x="129" y="3"/>
                </a:cxn>
                <a:cxn ang="0">
                  <a:pos x="0" y="0"/>
                </a:cxn>
                <a:cxn ang="0">
                  <a:pos x="58" y="154"/>
                </a:cxn>
                <a:cxn ang="0">
                  <a:pos x="129" y="3"/>
                </a:cxn>
              </a:cxnLst>
              <a:rect l="0" t="0" r="r" b="b"/>
              <a:pathLst>
                <a:path w="129" h="154">
                  <a:moveTo>
                    <a:pt x="129" y="3"/>
                  </a:moveTo>
                  <a:lnTo>
                    <a:pt x="0" y="0"/>
                  </a:lnTo>
                  <a:lnTo>
                    <a:pt x="58" y="154"/>
                  </a:lnTo>
                  <a:lnTo>
                    <a:pt x="129" y="3"/>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31" name="Rectangle 71"/>
            <p:cNvSpPr>
              <a:spLocks noChangeArrowheads="1"/>
            </p:cNvSpPr>
            <p:nvPr/>
          </p:nvSpPr>
          <p:spPr bwMode="auto">
            <a:xfrm>
              <a:off x="4151" y="2407"/>
              <a:ext cx="191"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z (t)</a:t>
              </a:r>
              <a:endParaRPr lang="en-US" sz="1400" dirty="0">
                <a:solidFill>
                  <a:schemeClr val="accent6"/>
                </a:solidFill>
                <a:latin typeface="Arial" charset="0"/>
              </a:endParaRPr>
            </a:p>
          </p:txBody>
        </p:sp>
        <p:sp>
          <p:nvSpPr>
            <p:cNvPr id="66632" name="Line 72"/>
            <p:cNvSpPr>
              <a:spLocks noChangeShapeType="1"/>
            </p:cNvSpPr>
            <p:nvPr/>
          </p:nvSpPr>
          <p:spPr bwMode="auto">
            <a:xfrm flipH="1">
              <a:off x="2501" y="1848"/>
              <a:ext cx="44" cy="752"/>
            </a:xfrm>
            <a:prstGeom prst="line">
              <a:avLst/>
            </a:prstGeom>
            <a:grpFill/>
            <a:ln w="12700">
              <a:solidFill>
                <a:schemeClr val="tx1"/>
              </a:solidFill>
              <a:round/>
              <a:headEnd/>
              <a:tailEnd/>
            </a:ln>
          </p:spPr>
          <p:txBody>
            <a:bodyPr/>
            <a:lstStyle/>
            <a:p>
              <a:endParaRPr lang="da-DK">
                <a:solidFill>
                  <a:srgbClr val="FFFFFF"/>
                </a:solidFill>
              </a:endParaRPr>
            </a:p>
          </p:txBody>
        </p:sp>
        <p:sp>
          <p:nvSpPr>
            <p:cNvPr id="66633" name="Freeform 73"/>
            <p:cNvSpPr>
              <a:spLocks/>
            </p:cNvSpPr>
            <p:nvPr/>
          </p:nvSpPr>
          <p:spPr bwMode="auto">
            <a:xfrm>
              <a:off x="2471" y="2579"/>
              <a:ext cx="64" cy="78"/>
            </a:xfrm>
            <a:custGeom>
              <a:avLst/>
              <a:gdLst/>
              <a:ahLst/>
              <a:cxnLst>
                <a:cxn ang="0">
                  <a:pos x="128" y="7"/>
                </a:cxn>
                <a:cxn ang="0">
                  <a:pos x="0" y="0"/>
                </a:cxn>
                <a:cxn ang="0">
                  <a:pos x="55" y="156"/>
                </a:cxn>
                <a:cxn ang="0">
                  <a:pos x="128" y="7"/>
                </a:cxn>
              </a:cxnLst>
              <a:rect l="0" t="0" r="r" b="b"/>
              <a:pathLst>
                <a:path w="128" h="156">
                  <a:moveTo>
                    <a:pt x="128" y="7"/>
                  </a:moveTo>
                  <a:lnTo>
                    <a:pt x="0" y="0"/>
                  </a:lnTo>
                  <a:lnTo>
                    <a:pt x="55" y="156"/>
                  </a:lnTo>
                  <a:lnTo>
                    <a:pt x="128" y="7"/>
                  </a:lnTo>
                  <a:close/>
                </a:path>
              </a:pathLst>
            </a:custGeom>
            <a:grpFill/>
            <a:ln w="1588">
              <a:solidFill>
                <a:srgbClr val="000000"/>
              </a:solidFill>
              <a:prstDash val="solid"/>
              <a:round/>
              <a:headEnd/>
              <a:tailEnd/>
            </a:ln>
          </p:spPr>
          <p:txBody>
            <a:bodyPr/>
            <a:lstStyle/>
            <a:p>
              <a:endParaRPr lang="da-DK">
                <a:solidFill>
                  <a:srgbClr val="FFFFFF"/>
                </a:solidFill>
              </a:endParaRPr>
            </a:p>
          </p:txBody>
        </p:sp>
        <p:sp>
          <p:nvSpPr>
            <p:cNvPr id="66634" name="Freeform 74"/>
            <p:cNvSpPr>
              <a:spLocks/>
            </p:cNvSpPr>
            <p:nvPr/>
          </p:nvSpPr>
          <p:spPr bwMode="auto">
            <a:xfrm>
              <a:off x="2513" y="1791"/>
              <a:ext cx="63" cy="78"/>
            </a:xfrm>
            <a:custGeom>
              <a:avLst/>
              <a:gdLst/>
              <a:ahLst/>
              <a:cxnLst>
                <a:cxn ang="0">
                  <a:pos x="0" y="151"/>
                </a:cxn>
                <a:cxn ang="0">
                  <a:pos x="126" y="156"/>
                </a:cxn>
                <a:cxn ang="0">
                  <a:pos x="73" y="0"/>
                </a:cxn>
                <a:cxn ang="0">
                  <a:pos x="0" y="151"/>
                </a:cxn>
              </a:cxnLst>
              <a:rect l="0" t="0" r="r" b="b"/>
              <a:pathLst>
                <a:path w="126" h="156">
                  <a:moveTo>
                    <a:pt x="0" y="151"/>
                  </a:moveTo>
                  <a:lnTo>
                    <a:pt x="126" y="156"/>
                  </a:lnTo>
                  <a:lnTo>
                    <a:pt x="73" y="0"/>
                  </a:lnTo>
                  <a:lnTo>
                    <a:pt x="0" y="151"/>
                  </a:lnTo>
                  <a:close/>
                </a:path>
              </a:pathLst>
            </a:custGeom>
            <a:grpFill/>
            <a:ln w="1588">
              <a:solidFill>
                <a:schemeClr val="tx1"/>
              </a:solidFill>
              <a:prstDash val="solid"/>
              <a:round/>
              <a:headEnd/>
              <a:tailEnd/>
            </a:ln>
          </p:spPr>
          <p:txBody>
            <a:bodyPr/>
            <a:lstStyle/>
            <a:p>
              <a:endParaRPr lang="da-DK">
                <a:solidFill>
                  <a:srgbClr val="FFFFFF"/>
                </a:solidFill>
              </a:endParaRPr>
            </a:p>
          </p:txBody>
        </p:sp>
        <p:sp>
          <p:nvSpPr>
            <p:cNvPr id="66635" name="Rectangle 75"/>
            <p:cNvSpPr>
              <a:spLocks noChangeArrowheads="1"/>
            </p:cNvSpPr>
            <p:nvPr/>
          </p:nvSpPr>
          <p:spPr bwMode="auto">
            <a:xfrm>
              <a:off x="2556" y="1964"/>
              <a:ext cx="88" cy="136"/>
            </a:xfrm>
            <a:prstGeom prst="rect">
              <a:avLst/>
            </a:prstGeom>
            <a:grpFill/>
            <a:ln w="9525">
              <a:noFill/>
              <a:miter lim="800000"/>
              <a:headEnd/>
              <a:tailEnd/>
            </a:ln>
          </p:spPr>
          <p:txBody>
            <a:bodyPr wrap="none" lIns="0" tIns="0" rIns="0" bIns="0">
              <a:spAutoFit/>
            </a:bodyPr>
            <a:lstStyle/>
            <a:p>
              <a:r>
                <a:rPr lang="en-US" sz="1400" b="1" dirty="0">
                  <a:solidFill>
                    <a:schemeClr val="accent6"/>
                  </a:solidFill>
                  <a:latin typeface="Times New Roman" pitchFamily="18" charset="0"/>
                </a:rPr>
                <a:t>H</a:t>
              </a:r>
              <a:endParaRPr lang="en-US" sz="1400" dirty="0">
                <a:solidFill>
                  <a:schemeClr val="accent6"/>
                </a:solidFill>
                <a:latin typeface="Arial" charset="0"/>
              </a:endParaRPr>
            </a:p>
          </p:txBody>
        </p:sp>
        <p:sp>
          <p:nvSpPr>
            <p:cNvPr id="66636" name="Line 76"/>
            <p:cNvSpPr>
              <a:spLocks noChangeShapeType="1"/>
            </p:cNvSpPr>
            <p:nvPr/>
          </p:nvSpPr>
          <p:spPr bwMode="auto">
            <a:xfrm>
              <a:off x="1234" y="2531"/>
              <a:ext cx="3357" cy="338"/>
            </a:xfrm>
            <a:prstGeom prst="line">
              <a:avLst/>
            </a:prstGeom>
            <a:grpFill/>
            <a:ln w="25400">
              <a:solidFill>
                <a:schemeClr val="accent6"/>
              </a:solidFill>
              <a:round/>
              <a:headEnd/>
              <a:tailEnd/>
            </a:ln>
          </p:spPr>
          <p:txBody>
            <a:bodyPr/>
            <a:lstStyle/>
            <a:p>
              <a:endParaRPr lang="da-DK">
                <a:solidFill>
                  <a:srgbClr val="FFFFFF"/>
                </a:solidFill>
              </a:endParaRPr>
            </a:p>
          </p:txBody>
        </p:sp>
      </p:grpSp>
      <p:sp>
        <p:nvSpPr>
          <p:cNvPr id="66637" name="Rectangle 77"/>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371600" y="2565400"/>
            <a:ext cx="6400800" cy="1462088"/>
          </a:xfrm>
          <a:prstGeom prst="rect">
            <a:avLst/>
          </a:prstGeom>
          <a:noFill/>
          <a:ln w="12700">
            <a:noFill/>
            <a:miter lim="800000"/>
            <a:headEnd/>
            <a:tailEnd/>
          </a:ln>
          <a:effectLst/>
        </p:spPr>
        <p:txBody>
          <a:bodyPr lIns="90488" tIns="44450" rIns="90488" bIns="44450">
            <a:spAutoFit/>
          </a:bodyPr>
          <a:lstStyle/>
          <a:p>
            <a:pPr defTabSz="1365250" eaLnBrk="0" hangingPunct="0">
              <a:tabLst>
                <a:tab pos="2389188" algn="l"/>
              </a:tabLst>
            </a:pPr>
            <a:r>
              <a:rPr lang="en-US" sz="1800" b="1" dirty="0">
                <a:solidFill>
                  <a:srgbClr val="FFFFFF"/>
                </a:solidFill>
                <a:latin typeface="Arial" charset="0"/>
              </a:rPr>
              <a:t>Momentum </a:t>
            </a:r>
            <a:r>
              <a:rPr lang="en-US" sz="1800" dirty="0">
                <a:solidFill>
                  <a:srgbClr val="FFFFFF"/>
                </a:solidFill>
                <a:latin typeface="Arial" charset="0"/>
              </a:rPr>
              <a:t>	=   Mass per unit length * Velocity</a:t>
            </a:r>
          </a:p>
          <a:p>
            <a:pPr defTabSz="1365250" eaLnBrk="0" hangingPunct="0">
              <a:tabLst>
                <a:tab pos="2389188" algn="l"/>
              </a:tabLst>
            </a:pPr>
            <a:r>
              <a:rPr lang="en-US" sz="1800" b="1" dirty="0">
                <a:solidFill>
                  <a:srgbClr val="FFFFFF"/>
                </a:solidFill>
                <a:latin typeface="Arial" charset="0"/>
              </a:rPr>
              <a:t>Momentum Flux</a:t>
            </a:r>
            <a:r>
              <a:rPr lang="en-US" sz="1800" dirty="0">
                <a:solidFill>
                  <a:srgbClr val="FFFFFF"/>
                </a:solidFill>
                <a:latin typeface="Arial" charset="0"/>
              </a:rPr>
              <a:t>	=   Momentum * Velocity</a:t>
            </a:r>
          </a:p>
          <a:p>
            <a:pPr defTabSz="1365250" eaLnBrk="0" hangingPunct="0">
              <a:tabLst>
                <a:tab pos="2389188" algn="l"/>
              </a:tabLst>
            </a:pPr>
            <a:r>
              <a:rPr lang="en-US" sz="1800" b="1" dirty="0">
                <a:solidFill>
                  <a:srgbClr val="FFFFFF"/>
                </a:solidFill>
                <a:latin typeface="Arial" charset="0"/>
              </a:rPr>
              <a:t>Pressure Force</a:t>
            </a:r>
            <a:r>
              <a:rPr lang="en-US" sz="1800" dirty="0">
                <a:solidFill>
                  <a:srgbClr val="FFFFFF"/>
                </a:solidFill>
                <a:latin typeface="Arial" charset="0"/>
              </a:rPr>
              <a:t>	=   Hydrostatic Pressure P </a:t>
            </a:r>
          </a:p>
          <a:p>
            <a:pPr defTabSz="1365250" eaLnBrk="0" hangingPunct="0">
              <a:tabLst>
                <a:tab pos="2389188" algn="l"/>
              </a:tabLst>
            </a:pPr>
            <a:r>
              <a:rPr lang="en-US" sz="1800" b="1" dirty="0">
                <a:solidFill>
                  <a:srgbClr val="FFFFFF"/>
                </a:solidFill>
                <a:latin typeface="Arial" charset="0"/>
              </a:rPr>
              <a:t>Friction Force</a:t>
            </a:r>
            <a:r>
              <a:rPr lang="en-US" sz="1800" dirty="0">
                <a:solidFill>
                  <a:srgbClr val="FFFFFF"/>
                </a:solidFill>
                <a:latin typeface="Arial" charset="0"/>
              </a:rPr>
              <a:t>    	=   Force due to Bed Resistance</a:t>
            </a:r>
          </a:p>
          <a:p>
            <a:pPr defTabSz="1365250" eaLnBrk="0" hangingPunct="0">
              <a:tabLst>
                <a:tab pos="2389188" algn="l"/>
              </a:tabLst>
            </a:pPr>
            <a:r>
              <a:rPr lang="en-US" sz="1800" b="1" dirty="0">
                <a:solidFill>
                  <a:srgbClr val="FFFFFF"/>
                </a:solidFill>
                <a:latin typeface="Arial" charset="0"/>
              </a:rPr>
              <a:t>Gravity Force</a:t>
            </a:r>
            <a:r>
              <a:rPr lang="en-US" sz="1800" dirty="0">
                <a:solidFill>
                  <a:srgbClr val="FFFFFF"/>
                </a:solidFill>
                <a:latin typeface="Arial" charset="0"/>
              </a:rPr>
              <a:t>	=   Contribution in X-direction </a:t>
            </a:r>
          </a:p>
        </p:txBody>
      </p:sp>
      <p:graphicFrame>
        <p:nvGraphicFramePr>
          <p:cNvPr id="67587" name="Object 3"/>
          <p:cNvGraphicFramePr>
            <a:graphicFrameLocks noChangeAspect="1"/>
          </p:cNvGraphicFramePr>
          <p:nvPr/>
        </p:nvGraphicFramePr>
        <p:xfrm>
          <a:off x="723900" y="4533900"/>
          <a:ext cx="7672388" cy="884238"/>
        </p:xfrm>
        <a:graphic>
          <a:graphicData uri="http://schemas.openxmlformats.org/presentationml/2006/ole">
            <mc:AlternateContent xmlns:mc="http://schemas.openxmlformats.org/markup-compatibility/2006">
              <mc:Choice xmlns:v="urn:schemas-microsoft-com:vml" Requires="v">
                <p:oleObj spid="_x0000_s67606" name="Equation" r:id="rId3" imgW="2044440" imgH="393480" progId="Equation.3">
                  <p:embed/>
                </p:oleObj>
              </mc:Choice>
              <mc:Fallback>
                <p:oleObj name="Equation" r:id="rId3" imgW="204444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 y="4533900"/>
                        <a:ext cx="7672388" cy="884238"/>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588" name="Text Box 4"/>
          <p:cNvSpPr txBox="1">
            <a:spLocks noChangeArrowheads="1"/>
          </p:cNvSpPr>
          <p:nvPr/>
        </p:nvSpPr>
        <p:spPr bwMode="auto">
          <a:xfrm>
            <a:off x="720725" y="5616575"/>
            <a:ext cx="7688263" cy="379413"/>
          </a:xfrm>
          <a:prstGeom prst="rect">
            <a:avLst/>
          </a:prstGeom>
          <a:solidFill>
            <a:srgbClr val="AFFFFF"/>
          </a:solidFill>
          <a:ln w="12700">
            <a:solidFill>
              <a:schemeClr val="tx1"/>
            </a:solidFill>
            <a:miter lim="800000"/>
            <a:headEnd type="none" w="sm" len="sm"/>
            <a:tailEnd type="none" w="sm" len="sm"/>
          </a:ln>
          <a:effectLst/>
        </p:spPr>
        <p:txBody>
          <a:bodyPr>
            <a:spAutoFit/>
          </a:bodyPr>
          <a:lstStyle/>
          <a:p>
            <a:pPr defTabSz="762000" eaLnBrk="0" hangingPunct="0">
              <a:spcBef>
                <a:spcPct val="50000"/>
              </a:spcBef>
            </a:pPr>
            <a:r>
              <a:rPr lang="en-GB" sz="1800" smtClean="0">
                <a:solidFill>
                  <a:schemeClr val="tx2"/>
                </a:solidFill>
                <a:latin typeface="Arial"/>
              </a:rPr>
              <a:t>Momentum   =     Momentum Flux       +   Pressure   -   Friction  +   Gravity </a:t>
            </a:r>
            <a:endParaRPr lang="en-GB" sz="1800">
              <a:solidFill>
                <a:schemeClr val="tx2"/>
              </a:solidFill>
              <a:latin typeface="Arial"/>
            </a:endParaRPr>
          </a:p>
        </p:txBody>
      </p:sp>
      <p:sp>
        <p:nvSpPr>
          <p:cNvPr id="67590" name="Rectangle 6"/>
          <p:cNvSpPr>
            <a:spLocks noChangeArrowheads="1"/>
          </p:cNvSpPr>
          <p:nvPr/>
        </p:nvSpPr>
        <p:spPr bwMode="auto">
          <a:xfrm>
            <a:off x="179388" y="854224"/>
            <a:ext cx="7740650" cy="990600"/>
          </a:xfrm>
          <a:prstGeom prst="rect">
            <a:avLst/>
          </a:prstGeom>
          <a:noFill/>
          <a:ln w="9525">
            <a:noFill/>
            <a:miter lim="800000"/>
            <a:headEnd/>
            <a:tailEnd/>
          </a:ln>
          <a:effectLst/>
        </p:spPr>
        <p:txBody>
          <a:bodyPr anchor="ctr"/>
          <a:lstStyle/>
          <a:p>
            <a:r>
              <a:rPr lang="en-US" dirty="0">
                <a:solidFill>
                  <a:srgbClr val="FFFFFF"/>
                </a:solidFill>
              </a:rPr>
              <a:t>Elements of the Momentum Equation</a:t>
            </a:r>
          </a:p>
        </p:txBody>
      </p:sp>
      <p:sp>
        <p:nvSpPr>
          <p:cNvPr id="67591" name="Rectangle 7"/>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ChangeAspect="1"/>
          </p:cNvGraphicFramePr>
          <p:nvPr/>
        </p:nvGraphicFramePr>
        <p:xfrm>
          <a:off x="5121275" y="2540000"/>
          <a:ext cx="1500188" cy="381000"/>
        </p:xfrm>
        <a:graphic>
          <a:graphicData uri="http://schemas.openxmlformats.org/presentationml/2006/ole">
            <mc:AlternateContent xmlns:mc="http://schemas.openxmlformats.org/markup-compatibility/2006">
              <mc:Choice xmlns:v="urn:schemas-microsoft-com:vml" Requires="v">
                <p:oleObj spid="_x0000_s68706" name="Equation" r:id="rId3" imgW="1002960" imgH="203040" progId="Equation.3">
                  <p:embed/>
                </p:oleObj>
              </mc:Choice>
              <mc:Fallback>
                <p:oleObj name="Equation" r:id="rId3" imgW="100296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2540000"/>
                        <a:ext cx="1500188" cy="38100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1" name="Object 3"/>
          <p:cNvGraphicFramePr>
            <a:graphicFrameLocks noChangeAspect="1"/>
          </p:cNvGraphicFramePr>
          <p:nvPr/>
        </p:nvGraphicFramePr>
        <p:xfrm>
          <a:off x="5127625" y="3783013"/>
          <a:ext cx="1924050" cy="590550"/>
        </p:xfrm>
        <a:graphic>
          <a:graphicData uri="http://schemas.openxmlformats.org/presentationml/2006/ole">
            <mc:AlternateContent xmlns:mc="http://schemas.openxmlformats.org/markup-compatibility/2006">
              <mc:Choice xmlns:v="urn:schemas-microsoft-com:vml" Requires="v">
                <p:oleObj spid="_x0000_s68707" name="Equation" r:id="rId5" imgW="1482840" imgH="447840" progId="Equation.3">
                  <p:embed/>
                </p:oleObj>
              </mc:Choice>
              <mc:Fallback>
                <p:oleObj name="Equation" r:id="rId5" imgW="1482840" imgH="4478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625" y="3783013"/>
                        <a:ext cx="1924050" cy="59055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2" name="Object 4"/>
          <p:cNvGraphicFramePr>
            <a:graphicFrameLocks noChangeAspect="1"/>
          </p:cNvGraphicFramePr>
          <p:nvPr/>
        </p:nvGraphicFramePr>
        <p:xfrm>
          <a:off x="5141913" y="4605338"/>
          <a:ext cx="2478087" cy="588962"/>
        </p:xfrm>
        <a:graphic>
          <a:graphicData uri="http://schemas.openxmlformats.org/presentationml/2006/ole">
            <mc:AlternateContent xmlns:mc="http://schemas.openxmlformats.org/markup-compatibility/2006">
              <mc:Choice xmlns:v="urn:schemas-microsoft-com:vml" Requires="v">
                <p:oleObj spid="_x0000_s68708" name="Equation" r:id="rId7" imgW="1908000" imgH="476640" progId="Equation.3">
                  <p:embed/>
                </p:oleObj>
              </mc:Choice>
              <mc:Fallback>
                <p:oleObj name="Equation" r:id="rId7" imgW="1908000" imgH="476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1913" y="4605338"/>
                        <a:ext cx="2478087" cy="588962"/>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3" name="Text Box 5"/>
          <p:cNvSpPr txBox="1">
            <a:spLocks noChangeArrowheads="1"/>
          </p:cNvSpPr>
          <p:nvPr/>
        </p:nvSpPr>
        <p:spPr bwMode="auto">
          <a:xfrm>
            <a:off x="1512888" y="2565400"/>
            <a:ext cx="4267200" cy="3116263"/>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smtClean="0">
                <a:solidFill>
                  <a:srgbClr val="FFFFFF"/>
                </a:solidFill>
                <a:latin typeface="Arial"/>
              </a:rPr>
              <a:t>Momentum:</a:t>
            </a:r>
            <a:br>
              <a:rPr lang="en-GB" sz="1800" b="1" smtClean="0">
                <a:solidFill>
                  <a:srgbClr val="FFFFFF"/>
                </a:solidFill>
                <a:latin typeface="Arial"/>
              </a:rPr>
            </a:br>
            <a:endParaRPr lang="en-GB" sz="1800" b="1" smtClean="0">
              <a:solidFill>
                <a:srgbClr val="FFFFFF"/>
              </a:solidFill>
              <a:latin typeface="Arial"/>
            </a:endParaRPr>
          </a:p>
          <a:p>
            <a:pPr defTabSz="762000" eaLnBrk="0" hangingPunct="0">
              <a:spcBef>
                <a:spcPct val="50000"/>
              </a:spcBef>
            </a:pPr>
            <a:r>
              <a:rPr lang="en-GB" sz="1800" b="1" smtClean="0">
                <a:solidFill>
                  <a:srgbClr val="FFFFFF"/>
                </a:solidFill>
                <a:latin typeface="Arial"/>
              </a:rPr>
              <a:t>Momentum Flux:</a:t>
            </a:r>
            <a:br>
              <a:rPr lang="en-GB" sz="1800" b="1" smtClean="0">
                <a:solidFill>
                  <a:srgbClr val="FFFFFF"/>
                </a:solidFill>
                <a:latin typeface="Arial"/>
              </a:rPr>
            </a:br>
            <a:endParaRPr lang="en-GB" sz="1800" b="1" smtClean="0">
              <a:solidFill>
                <a:srgbClr val="FFFFFF"/>
              </a:solidFill>
              <a:latin typeface="Arial"/>
            </a:endParaRPr>
          </a:p>
          <a:p>
            <a:pPr defTabSz="762000" eaLnBrk="0" hangingPunct="0">
              <a:spcBef>
                <a:spcPct val="50000"/>
              </a:spcBef>
            </a:pPr>
            <a:r>
              <a:rPr lang="en-GB" sz="1800" b="1" smtClean="0">
                <a:solidFill>
                  <a:srgbClr val="FFFFFF"/>
                </a:solidFill>
                <a:latin typeface="Arial"/>
              </a:rPr>
              <a:t>Pressure Term:</a:t>
            </a:r>
            <a:br>
              <a:rPr lang="en-GB" sz="1800" b="1" smtClean="0">
                <a:solidFill>
                  <a:srgbClr val="FFFFFF"/>
                </a:solidFill>
                <a:latin typeface="Arial"/>
              </a:rPr>
            </a:br>
            <a:endParaRPr lang="en-GB" sz="1800" b="1" smtClean="0">
              <a:solidFill>
                <a:srgbClr val="FFFFFF"/>
              </a:solidFill>
              <a:latin typeface="Arial"/>
            </a:endParaRPr>
          </a:p>
          <a:p>
            <a:pPr defTabSz="762000" eaLnBrk="0" hangingPunct="0">
              <a:spcBef>
                <a:spcPct val="50000"/>
              </a:spcBef>
            </a:pPr>
            <a:r>
              <a:rPr lang="en-GB" sz="1800" b="1" smtClean="0">
                <a:solidFill>
                  <a:srgbClr val="FFFFFF"/>
                </a:solidFill>
                <a:latin typeface="Arial"/>
              </a:rPr>
              <a:t>Friction Term:</a:t>
            </a:r>
            <a:br>
              <a:rPr lang="en-GB" sz="1800" b="1" smtClean="0">
                <a:solidFill>
                  <a:srgbClr val="FFFFFF"/>
                </a:solidFill>
                <a:latin typeface="Arial"/>
              </a:rPr>
            </a:br>
            <a:endParaRPr lang="en-GB" sz="1800" b="1" smtClean="0">
              <a:solidFill>
                <a:srgbClr val="FFFFFF"/>
              </a:solidFill>
              <a:latin typeface="Arial"/>
            </a:endParaRPr>
          </a:p>
          <a:p>
            <a:pPr defTabSz="762000" eaLnBrk="0" hangingPunct="0">
              <a:spcBef>
                <a:spcPct val="50000"/>
              </a:spcBef>
            </a:pPr>
            <a:r>
              <a:rPr lang="en-GB" sz="1800" b="1" smtClean="0">
                <a:solidFill>
                  <a:srgbClr val="FFFFFF"/>
                </a:solidFill>
                <a:latin typeface="Arial"/>
              </a:rPr>
              <a:t>Gravity Term:</a:t>
            </a:r>
            <a:endParaRPr lang="en-GB" sz="1800" b="1" dirty="0">
              <a:solidFill>
                <a:srgbClr val="FFFFFF"/>
              </a:solidFill>
              <a:latin typeface="Arial"/>
            </a:endParaRPr>
          </a:p>
        </p:txBody>
      </p:sp>
      <p:graphicFrame>
        <p:nvGraphicFramePr>
          <p:cNvPr id="68614" name="Object 6"/>
          <p:cNvGraphicFramePr>
            <a:graphicFrameLocks noChangeAspect="1"/>
          </p:cNvGraphicFramePr>
          <p:nvPr/>
        </p:nvGraphicFramePr>
        <p:xfrm>
          <a:off x="5119688" y="3206750"/>
          <a:ext cx="2209800" cy="381000"/>
        </p:xfrm>
        <a:graphic>
          <a:graphicData uri="http://schemas.openxmlformats.org/presentationml/2006/ole">
            <mc:AlternateContent xmlns:mc="http://schemas.openxmlformats.org/markup-compatibility/2006">
              <mc:Choice xmlns:v="urn:schemas-microsoft-com:vml" Requires="v">
                <p:oleObj spid="_x0000_s68709" name="Equation" r:id="rId9" imgW="1218960" imgH="203040" progId="Equation.3">
                  <p:embed/>
                </p:oleObj>
              </mc:Choice>
              <mc:Fallback>
                <p:oleObj name="Equation" r:id="rId9" imgW="1218960" imgH="2030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19688" y="3206750"/>
                        <a:ext cx="2209800" cy="38100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5" name="Object 7"/>
          <p:cNvGraphicFramePr>
            <a:graphicFrameLocks noChangeAspect="1"/>
          </p:cNvGraphicFramePr>
          <p:nvPr/>
        </p:nvGraphicFramePr>
        <p:xfrm>
          <a:off x="5145088" y="5380038"/>
          <a:ext cx="1357312" cy="377825"/>
        </p:xfrm>
        <a:graphic>
          <a:graphicData uri="http://schemas.openxmlformats.org/presentationml/2006/ole">
            <mc:AlternateContent xmlns:mc="http://schemas.openxmlformats.org/markup-compatibility/2006">
              <mc:Choice xmlns:v="urn:schemas-microsoft-com:vml" Requires="v">
                <p:oleObj spid="_x0000_s68710" name="Equation" r:id="rId11" imgW="698400" imgH="203040" progId="Equation.3">
                  <p:embed/>
                </p:oleObj>
              </mc:Choice>
              <mc:Fallback>
                <p:oleObj name="Equation" r:id="rId11" imgW="698400" imgH="20304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45088" y="5380038"/>
                        <a:ext cx="1357312" cy="377825"/>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7" name="Rectangle 9"/>
          <p:cNvSpPr>
            <a:spLocks noChangeArrowheads="1"/>
          </p:cNvSpPr>
          <p:nvPr/>
        </p:nvSpPr>
        <p:spPr bwMode="auto">
          <a:xfrm>
            <a:off x="179388" y="782216"/>
            <a:ext cx="7740650" cy="990600"/>
          </a:xfrm>
          <a:prstGeom prst="rect">
            <a:avLst/>
          </a:prstGeom>
          <a:noFill/>
          <a:ln w="9525">
            <a:noFill/>
            <a:miter lim="800000"/>
            <a:headEnd/>
            <a:tailEnd/>
          </a:ln>
          <a:effectLst/>
        </p:spPr>
        <p:txBody>
          <a:bodyPr anchor="ctr"/>
          <a:lstStyle/>
          <a:p>
            <a:endParaRPr lang="en-US" dirty="0">
              <a:solidFill>
                <a:srgbClr val="FFFFFF"/>
              </a:solidFill>
            </a:endParaRPr>
          </a:p>
        </p:txBody>
      </p:sp>
      <p:sp>
        <p:nvSpPr>
          <p:cNvPr id="68618" name="Rectangle 10"/>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latin typeface="Verdana" pitchFamily="34" charset="0"/>
                <a:ea typeface="Verdana" pitchFamily="34" charset="0"/>
                <a:cs typeface="Verdana" pitchFamily="34" charset="0"/>
              </a:rPr>
              <a:t>Elements of the Momentum Equation</a:t>
            </a:r>
          </a:p>
          <a:p>
            <a:endParaRPr lang="en-US"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112838" y="5049838"/>
            <a:ext cx="7346950" cy="1311275"/>
          </a:xfrm>
          <a:prstGeom prst="rect">
            <a:avLst/>
          </a:prstGeom>
          <a:noFill/>
          <a:ln w="12700" algn="ctr">
            <a:noFill/>
            <a:miter lim="800000"/>
            <a:headEnd/>
            <a:tailEnd/>
          </a:ln>
          <a:effectLst/>
        </p:spPr>
        <p:txBody>
          <a:bodyPr>
            <a:spAutoFit/>
          </a:bodyPr>
          <a:lstStyle/>
          <a:p>
            <a:pPr defTabSz="762000" eaLnBrk="0" hangingPunct="0">
              <a:spcBef>
                <a:spcPct val="50000"/>
              </a:spcBef>
            </a:pPr>
            <a:r>
              <a:rPr lang="en-US" b="1" dirty="0">
                <a:solidFill>
                  <a:srgbClr val="FFFFFF"/>
                </a:solidFill>
                <a:effectLst>
                  <a:outerShdw blurRad="38100" dist="38100" dir="2700000" algn="tl">
                    <a:srgbClr val="C0C0C0"/>
                  </a:outerShdw>
                </a:effectLst>
                <a:latin typeface="Arial" charset="0"/>
              </a:rPr>
              <a:t>                </a:t>
            </a:r>
            <a:r>
              <a:rPr lang="en-US" dirty="0">
                <a:solidFill>
                  <a:srgbClr val="FFFFFF"/>
                </a:solidFill>
                <a:latin typeface="Arial" charset="0"/>
              </a:rPr>
              <a:t> 		                                      Kinematic Wave</a:t>
            </a:r>
          </a:p>
          <a:p>
            <a:pPr defTabSz="762000" eaLnBrk="0" hangingPunct="0">
              <a:spcBef>
                <a:spcPct val="50000"/>
              </a:spcBef>
            </a:pPr>
            <a:r>
              <a:rPr lang="en-US" dirty="0">
                <a:solidFill>
                  <a:srgbClr val="FFFFFF"/>
                </a:solidFill>
                <a:latin typeface="Arial" charset="0"/>
              </a:rPr>
              <a:t>				                  Diffusive Wave</a:t>
            </a:r>
          </a:p>
          <a:p>
            <a:pPr defTabSz="762000" eaLnBrk="0" hangingPunct="0">
              <a:spcBef>
                <a:spcPct val="50000"/>
              </a:spcBef>
            </a:pPr>
            <a:r>
              <a:rPr lang="en-US" dirty="0">
                <a:solidFill>
                  <a:srgbClr val="FFFFFF"/>
                </a:solidFill>
                <a:latin typeface="Arial" charset="0"/>
              </a:rPr>
              <a:t>			       Fully Dynamic Wave</a:t>
            </a:r>
          </a:p>
        </p:txBody>
      </p:sp>
      <p:sp>
        <p:nvSpPr>
          <p:cNvPr id="69635" name="Line 3"/>
          <p:cNvSpPr>
            <a:spLocks noChangeShapeType="1"/>
          </p:cNvSpPr>
          <p:nvPr/>
        </p:nvSpPr>
        <p:spPr bwMode="auto">
          <a:xfrm flipH="1" flipV="1">
            <a:off x="6032500" y="4968875"/>
            <a:ext cx="2189163" cy="14288"/>
          </a:xfrm>
          <a:prstGeom prst="line">
            <a:avLst/>
          </a:prstGeom>
          <a:noFill/>
          <a:ln w="28575">
            <a:solidFill>
              <a:schemeClr val="accent2"/>
            </a:solidFill>
            <a:round/>
            <a:headEnd type="triangle" w="lg" len="med"/>
            <a:tailEnd type="triangle" w="lg" len="med"/>
          </a:ln>
          <a:effectLst/>
        </p:spPr>
        <p:txBody>
          <a:bodyPr wrap="none" anchor="ctr"/>
          <a:lstStyle/>
          <a:p>
            <a:endParaRPr lang="da-DK"/>
          </a:p>
        </p:txBody>
      </p:sp>
      <p:sp>
        <p:nvSpPr>
          <p:cNvPr id="69636" name="Line 4"/>
          <p:cNvSpPr>
            <a:spLocks noChangeShapeType="1"/>
          </p:cNvSpPr>
          <p:nvPr/>
        </p:nvSpPr>
        <p:spPr bwMode="auto">
          <a:xfrm flipH="1">
            <a:off x="4540250" y="5514975"/>
            <a:ext cx="3681413" cy="0"/>
          </a:xfrm>
          <a:prstGeom prst="line">
            <a:avLst/>
          </a:prstGeom>
          <a:noFill/>
          <a:ln w="28575">
            <a:solidFill>
              <a:schemeClr val="accent2"/>
            </a:solidFill>
            <a:round/>
            <a:headEnd type="triangle" w="lg" len="med"/>
            <a:tailEnd type="triangle" w="lg" len="med"/>
          </a:ln>
          <a:effectLst/>
        </p:spPr>
        <p:txBody>
          <a:bodyPr wrap="none" anchor="ctr"/>
          <a:lstStyle/>
          <a:p>
            <a:endParaRPr lang="da-DK"/>
          </a:p>
        </p:txBody>
      </p:sp>
      <p:sp>
        <p:nvSpPr>
          <p:cNvPr id="69637" name="Line 5"/>
          <p:cNvSpPr>
            <a:spLocks noChangeShapeType="1"/>
          </p:cNvSpPr>
          <p:nvPr/>
        </p:nvSpPr>
        <p:spPr bwMode="auto">
          <a:xfrm flipH="1">
            <a:off x="1573213" y="5951538"/>
            <a:ext cx="6648450" cy="0"/>
          </a:xfrm>
          <a:prstGeom prst="line">
            <a:avLst/>
          </a:prstGeom>
          <a:noFill/>
          <a:ln w="28575">
            <a:solidFill>
              <a:schemeClr val="accent2"/>
            </a:solidFill>
            <a:round/>
            <a:headEnd type="triangle" w="lg" len="med"/>
            <a:tailEnd type="triangle" w="lg" len="med"/>
          </a:ln>
          <a:effectLst/>
        </p:spPr>
        <p:txBody>
          <a:bodyPr wrap="none" anchor="ctr"/>
          <a:lstStyle/>
          <a:p>
            <a:endParaRPr lang="da-DK"/>
          </a:p>
        </p:txBody>
      </p:sp>
      <p:sp>
        <p:nvSpPr>
          <p:cNvPr id="69638" name="AutoShape 6"/>
          <p:cNvSpPr>
            <a:spLocks noChangeArrowheads="1"/>
          </p:cNvSpPr>
          <p:nvPr/>
        </p:nvSpPr>
        <p:spPr bwMode="auto">
          <a:xfrm>
            <a:off x="1306513" y="2520950"/>
            <a:ext cx="6935787" cy="2179638"/>
          </a:xfrm>
          <a:prstGeom prst="roundRect">
            <a:avLst>
              <a:gd name="adj" fmla="val 16667"/>
            </a:avLst>
          </a:prstGeom>
          <a:solidFill>
            <a:srgbClr val="AFFFFF"/>
          </a:solidFill>
          <a:ln w="12700">
            <a:solidFill>
              <a:schemeClr val="tx1"/>
            </a:solidFill>
            <a:round/>
            <a:headEnd type="none" w="sm" len="sm"/>
            <a:tailEnd type="none" w="sm" len="sm"/>
          </a:ln>
          <a:effectLst/>
        </p:spPr>
        <p:txBody>
          <a:bodyPr wrap="none" anchor="ctr"/>
          <a:lstStyle/>
          <a:p>
            <a:endParaRPr lang="da-DK"/>
          </a:p>
        </p:txBody>
      </p:sp>
      <p:graphicFrame>
        <p:nvGraphicFramePr>
          <p:cNvPr id="69639" name="Object 7"/>
          <p:cNvGraphicFramePr>
            <a:graphicFrameLocks/>
          </p:cNvGraphicFramePr>
          <p:nvPr/>
        </p:nvGraphicFramePr>
        <p:xfrm>
          <a:off x="1335088" y="2827338"/>
          <a:ext cx="6948487" cy="1574800"/>
        </p:xfrm>
        <a:graphic>
          <a:graphicData uri="http://schemas.openxmlformats.org/presentationml/2006/ole">
            <mc:AlternateContent xmlns:mc="http://schemas.openxmlformats.org/markup-compatibility/2006">
              <mc:Choice xmlns:v="urn:schemas-microsoft-com:vml" Requires="v">
                <p:oleObj spid="_x0000_s69658" name="Equation" r:id="rId3" imgW="2463480" imgH="698400" progId="Equation.3">
                  <p:embed/>
                </p:oleObj>
              </mc:Choice>
              <mc:Fallback>
                <p:oleObj name="Equation" r:id="rId3" imgW="2463480" imgH="698400" progId="Equation.3">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5088" y="2827338"/>
                        <a:ext cx="6948487"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9641" name="Rectangle 9"/>
          <p:cNvSpPr>
            <a:spLocks noChangeArrowheads="1"/>
          </p:cNvSpPr>
          <p:nvPr/>
        </p:nvSpPr>
        <p:spPr bwMode="auto">
          <a:xfrm>
            <a:off x="179512" y="854224"/>
            <a:ext cx="7740650" cy="990600"/>
          </a:xfrm>
          <a:prstGeom prst="rect">
            <a:avLst/>
          </a:prstGeom>
          <a:noFill/>
          <a:ln w="9525">
            <a:noFill/>
            <a:miter lim="800000"/>
            <a:headEnd/>
            <a:tailEnd/>
          </a:ln>
          <a:effectLst/>
        </p:spPr>
        <p:txBody>
          <a:bodyPr anchor="ctr"/>
          <a:lstStyle/>
          <a:p>
            <a:r>
              <a:rPr lang="en-US" dirty="0">
                <a:solidFill>
                  <a:srgbClr val="FFFFFF"/>
                </a:solidFill>
              </a:rPr>
              <a:t>Solving the Differential Momentum Equation</a:t>
            </a:r>
          </a:p>
        </p:txBody>
      </p:sp>
      <p:sp>
        <p:nvSpPr>
          <p:cNvPr id="69642" name="Rectangle 10"/>
          <p:cNvSpPr>
            <a:spLocks noGrp="1" noChangeArrowheads="1"/>
          </p:cNvSpPr>
          <p:nvPr>
            <p:ph type="title"/>
          </p:nvPr>
        </p:nvSpPr>
        <p:spPr>
          <a:noFill/>
          <a:ln/>
        </p:spPr>
        <p:txBody>
          <a:bodyPr/>
          <a:lstStyle/>
          <a:p>
            <a:r>
              <a:rPr lang="da-DK" dirty="0" err="1" smtClean="0">
                <a:solidFill>
                  <a:srgbClr val="FFFFFF"/>
                </a:solidFill>
              </a:rPr>
              <a:t>Hydrodynamics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179388" y="854224"/>
            <a:ext cx="6769100" cy="990600"/>
          </a:xfrm>
          <a:prstGeom prst="rect">
            <a:avLst/>
          </a:prstGeom>
          <a:noFill/>
          <a:ln w="9525">
            <a:noFill/>
            <a:miter lim="800000"/>
            <a:headEnd/>
            <a:tailEnd/>
          </a:ln>
          <a:effectLst/>
        </p:spPr>
        <p:txBody>
          <a:bodyPr anchor="ctr"/>
          <a:lstStyle/>
          <a:p>
            <a:r>
              <a:rPr lang="en-US" dirty="0">
                <a:solidFill>
                  <a:srgbClr val="FFFFFF"/>
                </a:solidFill>
              </a:rPr>
              <a:t>Kinematic and Diffusive Wave</a:t>
            </a:r>
          </a:p>
        </p:txBody>
      </p:sp>
      <p:sp>
        <p:nvSpPr>
          <p:cNvPr id="70660" name="AutoShape 4"/>
          <p:cNvSpPr>
            <a:spLocks noChangeArrowheads="1"/>
          </p:cNvSpPr>
          <p:nvPr/>
        </p:nvSpPr>
        <p:spPr bwMode="auto">
          <a:xfrm>
            <a:off x="5003800" y="2276475"/>
            <a:ext cx="3816350" cy="3960813"/>
          </a:xfrm>
          <a:prstGeom prst="roundRect">
            <a:avLst>
              <a:gd name="adj" fmla="val 16667"/>
            </a:avLst>
          </a:prstGeom>
          <a:solidFill>
            <a:schemeClr val="bg2"/>
          </a:solidFill>
          <a:ln w="28575">
            <a:solidFill>
              <a:schemeClr val="accent1"/>
            </a:solidFill>
            <a:round/>
            <a:headEnd type="none" w="sm" len="sm"/>
            <a:tailEnd type="none" w="sm" len="sm"/>
          </a:ln>
          <a:effectLst/>
        </p:spPr>
        <p:txBody>
          <a:bodyPr wrap="none" anchor="ctr"/>
          <a:lstStyle/>
          <a:p>
            <a:endParaRPr lang="da-DK"/>
          </a:p>
        </p:txBody>
      </p:sp>
      <p:sp>
        <p:nvSpPr>
          <p:cNvPr id="70661" name="Text Box 5"/>
          <p:cNvSpPr txBox="1">
            <a:spLocks noChangeArrowheads="1"/>
          </p:cNvSpPr>
          <p:nvPr/>
        </p:nvSpPr>
        <p:spPr bwMode="auto">
          <a:xfrm>
            <a:off x="5075238" y="2513013"/>
            <a:ext cx="3817937" cy="3236912"/>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dirty="0" smtClean="0">
                <a:solidFill>
                  <a:srgbClr val="FFFFFF"/>
                </a:solidFill>
                <a:latin typeface="Arial"/>
              </a:rPr>
              <a:t>Diffusive Wave:</a:t>
            </a:r>
          </a:p>
          <a:p>
            <a:pPr defTabSz="762000"/>
            <a:endParaRPr lang="en-GB" sz="1800" dirty="0" smtClean="0">
              <a:solidFill>
                <a:srgbClr val="FFFFFF"/>
              </a:solidFill>
              <a:latin typeface="Arial"/>
            </a:endParaRPr>
          </a:p>
          <a:p>
            <a:pPr defTabSz="762000"/>
            <a:r>
              <a:rPr lang="en-GB" sz="1800" b="1" dirty="0" smtClean="0">
                <a:solidFill>
                  <a:srgbClr val="FFFFFF"/>
                </a:solidFill>
                <a:latin typeface="Arial"/>
              </a:rPr>
              <a:t>Includes:</a:t>
            </a:r>
            <a:endParaRPr lang="en-GB" sz="1800" dirty="0" smtClean="0">
              <a:solidFill>
                <a:srgbClr val="FFFFFF"/>
              </a:solidFill>
              <a:latin typeface="Arial"/>
            </a:endParaRPr>
          </a:p>
          <a:p>
            <a:pPr defTabSz="762000"/>
            <a:r>
              <a:rPr lang="en-GB" sz="1800" dirty="0" smtClean="0">
                <a:solidFill>
                  <a:srgbClr val="FFFFFF"/>
                </a:solidFill>
                <a:latin typeface="Arial"/>
              </a:rPr>
              <a:t>   </a:t>
            </a:r>
            <a:r>
              <a:rPr lang="en-GB" sz="1600" dirty="0" smtClean="0">
                <a:solidFill>
                  <a:srgbClr val="FFFFFF"/>
                </a:solidFill>
                <a:latin typeface="Arial"/>
              </a:rPr>
              <a:t>1. Bed Friction Term	</a:t>
            </a:r>
          </a:p>
          <a:p>
            <a:pPr defTabSz="762000"/>
            <a:r>
              <a:rPr lang="en-GB" sz="1600" dirty="0" smtClean="0">
                <a:solidFill>
                  <a:srgbClr val="FFFFFF"/>
                </a:solidFill>
                <a:latin typeface="Arial"/>
              </a:rPr>
              <a:t>    2. Gravity Term</a:t>
            </a:r>
          </a:p>
          <a:p>
            <a:pPr defTabSz="762000"/>
            <a:r>
              <a:rPr lang="en-GB" sz="1800" dirty="0" smtClean="0">
                <a:solidFill>
                  <a:schemeClr val="tx2"/>
                </a:solidFill>
                <a:latin typeface="Arial"/>
              </a:rPr>
              <a:t>   </a:t>
            </a:r>
            <a:r>
              <a:rPr lang="en-GB" sz="1800" b="1" dirty="0" smtClean="0">
                <a:solidFill>
                  <a:schemeClr val="tx2"/>
                </a:solidFill>
                <a:latin typeface="Arial"/>
              </a:rPr>
              <a:t>3. Hydrostatic Gradient Term</a:t>
            </a:r>
            <a:endParaRPr lang="en-GB" sz="1600" b="1" dirty="0" smtClean="0">
              <a:solidFill>
                <a:schemeClr val="tx2"/>
              </a:solidFill>
              <a:latin typeface="Arial"/>
            </a:endParaRPr>
          </a:p>
          <a:p>
            <a:pPr defTabSz="762000"/>
            <a:endParaRPr lang="en-GB" sz="1600" b="1" dirty="0" smtClean="0">
              <a:solidFill>
                <a:srgbClr val="FFFFFF"/>
              </a:solidFill>
              <a:latin typeface="Arial"/>
            </a:endParaRPr>
          </a:p>
          <a:p>
            <a:pPr defTabSz="762000"/>
            <a:endParaRPr lang="en-GB" sz="1800" b="1" dirty="0" smtClean="0">
              <a:solidFill>
                <a:srgbClr val="FFFFFF"/>
              </a:solidFill>
              <a:latin typeface="Arial"/>
            </a:endParaRPr>
          </a:p>
          <a:p>
            <a:pPr defTabSz="762000"/>
            <a:r>
              <a:rPr lang="en-GB" sz="1800" b="1" dirty="0" smtClean="0">
                <a:solidFill>
                  <a:srgbClr val="FFFFFF"/>
                </a:solidFill>
                <a:latin typeface="Arial"/>
              </a:rPr>
              <a:t>Applications:</a:t>
            </a:r>
            <a:endParaRPr lang="en-GB" sz="1800" dirty="0" smtClean="0">
              <a:solidFill>
                <a:srgbClr val="FFFFFF"/>
              </a:solidFill>
              <a:latin typeface="Arial"/>
            </a:endParaRPr>
          </a:p>
          <a:p>
            <a:pPr defTabSz="762000"/>
            <a:r>
              <a:rPr lang="en-GB" sz="1600" dirty="0" smtClean="0">
                <a:solidFill>
                  <a:srgbClr val="FFFFFF"/>
                </a:solidFill>
                <a:latin typeface="Arial"/>
              </a:rPr>
              <a:t>  +  Relatively Steady Backwater Effects</a:t>
            </a:r>
          </a:p>
          <a:p>
            <a:pPr defTabSz="762000"/>
            <a:r>
              <a:rPr lang="en-GB" sz="1600" dirty="0" smtClean="0">
                <a:solidFill>
                  <a:srgbClr val="FFFFFF"/>
                </a:solidFill>
                <a:latin typeface="Arial"/>
              </a:rPr>
              <a:t>  +  Slowly Propagating Flood Waves</a:t>
            </a:r>
          </a:p>
          <a:p>
            <a:pPr defTabSz="762000"/>
            <a:r>
              <a:rPr lang="en-GB" sz="1600" dirty="0" smtClean="0">
                <a:solidFill>
                  <a:srgbClr val="FFFFFF"/>
                </a:solidFill>
                <a:latin typeface="Arial"/>
              </a:rPr>
              <a:t>  -   Tidal Flows </a:t>
            </a:r>
            <a:r>
              <a:rPr lang="en-GB" sz="1600" u="sng" dirty="0" smtClean="0">
                <a:solidFill>
                  <a:srgbClr val="FFFFFF"/>
                </a:solidFill>
                <a:latin typeface="Arial"/>
              </a:rPr>
              <a:t>NOT</a:t>
            </a:r>
            <a:r>
              <a:rPr lang="en-GB" sz="1600" dirty="0" smtClean="0">
                <a:solidFill>
                  <a:srgbClr val="FFFFFF"/>
                </a:solidFill>
                <a:latin typeface="Arial"/>
              </a:rPr>
              <a:t> applicable</a:t>
            </a:r>
            <a:endParaRPr lang="en-GB" sz="1600" dirty="0">
              <a:solidFill>
                <a:srgbClr val="FFFFFF"/>
              </a:solidFill>
              <a:latin typeface="Arial"/>
            </a:endParaRPr>
          </a:p>
        </p:txBody>
      </p:sp>
      <p:sp>
        <p:nvSpPr>
          <p:cNvPr id="70662" name="AutoShape 6"/>
          <p:cNvSpPr>
            <a:spLocks noChangeArrowheads="1"/>
          </p:cNvSpPr>
          <p:nvPr/>
        </p:nvSpPr>
        <p:spPr bwMode="auto">
          <a:xfrm>
            <a:off x="827088" y="2276475"/>
            <a:ext cx="3816350" cy="3960813"/>
          </a:xfrm>
          <a:prstGeom prst="roundRect">
            <a:avLst>
              <a:gd name="adj" fmla="val 16667"/>
            </a:avLst>
          </a:prstGeom>
          <a:solidFill>
            <a:schemeClr val="bg2"/>
          </a:solidFill>
          <a:ln w="28575">
            <a:solidFill>
              <a:schemeClr val="accent1"/>
            </a:solidFill>
            <a:round/>
            <a:headEnd type="none" w="sm" len="sm"/>
            <a:tailEnd type="none" w="sm" len="sm"/>
          </a:ln>
          <a:effectLst/>
        </p:spPr>
        <p:txBody>
          <a:bodyPr wrap="none" anchor="ctr"/>
          <a:lstStyle/>
          <a:p>
            <a:endParaRPr lang="da-DK"/>
          </a:p>
        </p:txBody>
      </p:sp>
      <p:sp>
        <p:nvSpPr>
          <p:cNvPr id="70663" name="Text Box 7"/>
          <p:cNvSpPr txBox="1">
            <a:spLocks noChangeArrowheads="1"/>
          </p:cNvSpPr>
          <p:nvPr/>
        </p:nvSpPr>
        <p:spPr bwMode="auto">
          <a:xfrm>
            <a:off x="900113" y="2513013"/>
            <a:ext cx="4249737" cy="32067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smtClean="0">
                <a:solidFill>
                  <a:srgbClr val="FFFFFF"/>
                </a:solidFill>
                <a:latin typeface="Arial"/>
              </a:rPr>
              <a:t>Kinematic Wave:</a:t>
            </a:r>
          </a:p>
          <a:p>
            <a:pPr defTabSz="762000"/>
            <a:endParaRPr lang="en-GB" sz="1800" smtClean="0">
              <a:solidFill>
                <a:srgbClr val="FFFFFF"/>
              </a:solidFill>
              <a:latin typeface="Arial"/>
            </a:endParaRPr>
          </a:p>
          <a:p>
            <a:pPr defTabSz="762000"/>
            <a:r>
              <a:rPr lang="en-GB" sz="1800" b="1" smtClean="0">
                <a:solidFill>
                  <a:srgbClr val="FFFFFF"/>
                </a:solidFill>
                <a:latin typeface="Arial"/>
              </a:rPr>
              <a:t>Includes:</a:t>
            </a:r>
            <a:endParaRPr lang="en-GB" sz="1800" smtClean="0">
              <a:solidFill>
                <a:srgbClr val="FFFFFF"/>
              </a:solidFill>
              <a:latin typeface="Arial"/>
            </a:endParaRPr>
          </a:p>
          <a:p>
            <a:pPr defTabSz="762000"/>
            <a:r>
              <a:rPr lang="en-GB" sz="1600" smtClean="0">
                <a:solidFill>
                  <a:srgbClr val="FFFFFF"/>
                </a:solidFill>
                <a:latin typeface="Arial"/>
              </a:rPr>
              <a:t>   1. Bed Friction Term	</a:t>
            </a:r>
          </a:p>
          <a:p>
            <a:pPr defTabSz="762000"/>
            <a:r>
              <a:rPr lang="en-GB" sz="1600" smtClean="0">
                <a:solidFill>
                  <a:srgbClr val="FFFFFF"/>
                </a:solidFill>
                <a:latin typeface="Arial"/>
              </a:rPr>
              <a:t>   2. Gravity Term</a:t>
            </a:r>
          </a:p>
          <a:p>
            <a:pPr defTabSz="762000"/>
            <a:endParaRPr lang="en-GB" sz="1600" smtClean="0">
              <a:solidFill>
                <a:srgbClr val="FFFFFF"/>
              </a:solidFill>
              <a:latin typeface="Arial"/>
            </a:endParaRPr>
          </a:p>
          <a:p>
            <a:pPr defTabSz="762000"/>
            <a:endParaRPr lang="en-GB" sz="1800" b="1" smtClean="0">
              <a:solidFill>
                <a:srgbClr val="FFFFFF"/>
              </a:solidFill>
              <a:latin typeface="Arial"/>
            </a:endParaRPr>
          </a:p>
          <a:p>
            <a:pPr defTabSz="762000"/>
            <a:endParaRPr lang="en-GB" sz="1800" b="1" smtClean="0">
              <a:solidFill>
                <a:srgbClr val="FFFFFF"/>
              </a:solidFill>
              <a:latin typeface="Arial"/>
            </a:endParaRPr>
          </a:p>
          <a:p>
            <a:pPr defTabSz="762000"/>
            <a:r>
              <a:rPr lang="en-GB" sz="1800" b="1" smtClean="0">
                <a:solidFill>
                  <a:srgbClr val="FFFFFF"/>
                </a:solidFill>
                <a:latin typeface="Arial"/>
              </a:rPr>
              <a:t>Applications:</a:t>
            </a:r>
            <a:endParaRPr lang="en-GB" sz="1800" smtClean="0">
              <a:solidFill>
                <a:srgbClr val="FFFFFF"/>
              </a:solidFill>
              <a:latin typeface="Arial"/>
            </a:endParaRPr>
          </a:p>
          <a:p>
            <a:pPr defTabSz="762000"/>
            <a:r>
              <a:rPr lang="en-GB" sz="1600" smtClean="0">
                <a:solidFill>
                  <a:srgbClr val="FFFFFF"/>
                </a:solidFill>
                <a:latin typeface="Arial"/>
              </a:rPr>
              <a:t>  +  Steep Rivers</a:t>
            </a:r>
          </a:p>
          <a:p>
            <a:pPr defTabSz="762000"/>
            <a:r>
              <a:rPr lang="en-GB" sz="1600" smtClean="0">
                <a:solidFill>
                  <a:srgbClr val="FFFFFF"/>
                </a:solidFill>
                <a:latin typeface="Arial"/>
              </a:rPr>
              <a:t>  -   Backwater Effects </a:t>
            </a:r>
            <a:r>
              <a:rPr lang="en-GB" sz="1600" u="sng" smtClean="0">
                <a:solidFill>
                  <a:srgbClr val="FFFFFF"/>
                </a:solidFill>
                <a:latin typeface="Arial"/>
              </a:rPr>
              <a:t>NOT</a:t>
            </a:r>
            <a:r>
              <a:rPr lang="en-GB" sz="1600" smtClean="0">
                <a:solidFill>
                  <a:srgbClr val="FFFFFF"/>
                </a:solidFill>
                <a:latin typeface="Arial"/>
              </a:rPr>
              <a:t> applicable</a:t>
            </a:r>
          </a:p>
          <a:p>
            <a:pPr defTabSz="762000"/>
            <a:r>
              <a:rPr lang="en-GB" sz="1600" smtClean="0">
                <a:solidFill>
                  <a:srgbClr val="FFFFFF"/>
                </a:solidFill>
                <a:latin typeface="Arial"/>
              </a:rPr>
              <a:t>  -   Tidal Flows </a:t>
            </a:r>
            <a:r>
              <a:rPr lang="en-GB" sz="1600" u="sng" smtClean="0">
                <a:solidFill>
                  <a:srgbClr val="FFFFFF"/>
                </a:solidFill>
                <a:latin typeface="Arial"/>
              </a:rPr>
              <a:t>NOT</a:t>
            </a:r>
            <a:r>
              <a:rPr lang="en-GB" sz="1600" smtClean="0">
                <a:solidFill>
                  <a:srgbClr val="FFFFFF"/>
                </a:solidFill>
                <a:latin typeface="Arial"/>
              </a:rPr>
              <a:t> applicable </a:t>
            </a:r>
            <a:endParaRPr lang="en-GB" sz="1600">
              <a:solidFill>
                <a:srgbClr val="FFFFFF"/>
              </a:solidFill>
              <a:latin typeface="Arial"/>
            </a:endParaRPr>
          </a:p>
        </p:txBody>
      </p:sp>
      <p:sp>
        <p:nvSpPr>
          <p:cNvPr id="70664" name="Rectangle 8"/>
          <p:cNvSpPr>
            <a:spLocks noGrp="1" noChangeArrowheads="1"/>
          </p:cNvSpPr>
          <p:nvPr>
            <p:ph type="title"/>
          </p:nvPr>
        </p:nvSpPr>
        <p:spPr>
          <a:noFill/>
          <a:ln/>
        </p:spPr>
        <p:txBody>
          <a:bodyPr/>
          <a:lstStyle/>
          <a:p>
            <a:r>
              <a:rPr lang="da-DK" dirty="0" err="1" smtClean="0">
                <a:solidFill>
                  <a:srgbClr val="FFFFFF"/>
                </a:solidFill>
              </a:rPr>
              <a:t>Wave</a:t>
            </a:r>
            <a:r>
              <a:rPr lang="da-DK" dirty="0" smtClean="0">
                <a:solidFill>
                  <a:srgbClr val="FFFFFF"/>
                </a:solidFill>
              </a:rPr>
              <a:t> </a:t>
            </a:r>
            <a:r>
              <a:rPr lang="da-DK" dirty="0" err="1" smtClean="0">
                <a:solidFill>
                  <a:srgbClr val="FFFFFF"/>
                </a:solidFill>
              </a:rPr>
              <a:t>approximations</a:t>
            </a: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DHI_MIKE_PPT_UK</Template>
  <TotalTime>319</TotalTime>
  <Words>367</Words>
  <Application>Microsoft Office PowerPoint</Application>
  <PresentationFormat>On-screen Show (4:3)</PresentationFormat>
  <Paragraphs>190</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MIKEPowerPointForTransfer_4-3</vt:lpstr>
      <vt:lpstr>Equation</vt:lpstr>
      <vt:lpstr>Ligning</vt:lpstr>
      <vt:lpstr>1D HYDRODYNAMIC THEORY</vt:lpstr>
      <vt:lpstr>Hydrodynamics</vt:lpstr>
      <vt:lpstr>Hydrodynamics</vt:lpstr>
      <vt:lpstr>Hydrodynamics</vt:lpstr>
      <vt:lpstr>Hydrodynamics</vt:lpstr>
      <vt:lpstr>Hydrodynamics</vt:lpstr>
      <vt:lpstr>Hydrodynamics</vt:lpstr>
      <vt:lpstr>Hydrodynamics</vt:lpstr>
      <vt:lpstr>Wave approximations</vt:lpstr>
      <vt:lpstr>Wave approximations</vt:lpstr>
      <vt:lpstr>Finite difference scheme</vt:lpstr>
      <vt:lpstr>Finite difference scheme</vt:lpstr>
      <vt:lpstr>Model stability</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Enter Your Name Here</dc:creator>
  <cp:lastModifiedBy>Julie Landrein</cp:lastModifiedBy>
  <cp:revision>31</cp:revision>
  <dcterms:created xsi:type="dcterms:W3CDTF">2008-03-26T10:57:31Z</dcterms:created>
  <dcterms:modified xsi:type="dcterms:W3CDTF">2013-03-25T09:49:43Z</dcterms:modified>
</cp:coreProperties>
</file>